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7"/>
  </p:notesMasterIdLst>
  <p:handoutMasterIdLst>
    <p:handoutMasterId r:id="rId48"/>
  </p:handoutMasterIdLst>
  <p:sldIdLst>
    <p:sldId id="256" r:id="rId2"/>
    <p:sldId id="271" r:id="rId3"/>
    <p:sldId id="257" r:id="rId4"/>
    <p:sldId id="258" r:id="rId5"/>
    <p:sldId id="259" r:id="rId6"/>
    <p:sldId id="269" r:id="rId7"/>
    <p:sldId id="260" r:id="rId8"/>
    <p:sldId id="261" r:id="rId9"/>
    <p:sldId id="266" r:id="rId10"/>
    <p:sldId id="262" r:id="rId11"/>
    <p:sldId id="263" r:id="rId12"/>
    <p:sldId id="278" r:id="rId13"/>
    <p:sldId id="264" r:id="rId14"/>
    <p:sldId id="277" r:id="rId15"/>
    <p:sldId id="279" r:id="rId16"/>
    <p:sldId id="304" r:id="rId17"/>
    <p:sldId id="285" r:id="rId18"/>
    <p:sldId id="270" r:id="rId19"/>
    <p:sldId id="305" r:id="rId20"/>
    <p:sldId id="307" r:id="rId21"/>
    <p:sldId id="308" r:id="rId22"/>
    <p:sldId id="309" r:id="rId23"/>
    <p:sldId id="283" r:id="rId24"/>
    <p:sldId id="280" r:id="rId25"/>
    <p:sldId id="284" r:id="rId26"/>
    <p:sldId id="303" r:id="rId27"/>
    <p:sldId id="281" r:id="rId28"/>
    <p:sldId id="306" r:id="rId29"/>
    <p:sldId id="272" r:id="rId30"/>
    <p:sldId id="273" r:id="rId31"/>
    <p:sldId id="289" r:id="rId32"/>
    <p:sldId id="288" r:id="rId33"/>
    <p:sldId id="290" r:id="rId34"/>
    <p:sldId id="294" r:id="rId35"/>
    <p:sldId id="295" r:id="rId36"/>
    <p:sldId id="301" r:id="rId37"/>
    <p:sldId id="302" r:id="rId38"/>
    <p:sldId id="293" r:id="rId39"/>
    <p:sldId id="292" r:id="rId40"/>
    <p:sldId id="297" r:id="rId41"/>
    <p:sldId id="298" r:id="rId42"/>
    <p:sldId id="287" r:id="rId43"/>
    <p:sldId id="300" r:id="rId44"/>
    <p:sldId id="296" r:id="rId45"/>
    <p:sldId id="275"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1415" autoAdjust="0"/>
  </p:normalViewPr>
  <p:slideViewPr>
    <p:cSldViewPr snapToGrid="0" snapToObjects="1">
      <p:cViewPr>
        <p:scale>
          <a:sx n="76" d="100"/>
          <a:sy n="76" d="100"/>
        </p:scale>
        <p:origin x="-1488"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CEEAA2-6B3D-8642-9853-10902086F807}" type="datetimeFigureOut">
              <a:rPr lang="en-US" smtClean="0"/>
              <a:t>4/28/17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5D151D-86DC-0940-8626-DBB7421B990A}" type="slidenum">
              <a:rPr lang="en-US" smtClean="0"/>
              <a:t>‹#›</a:t>
            </a:fld>
            <a:endParaRPr lang="en-US"/>
          </a:p>
        </p:txBody>
      </p:sp>
    </p:spTree>
    <p:extLst>
      <p:ext uri="{BB962C8B-B14F-4D97-AF65-F5344CB8AC3E}">
        <p14:creationId xmlns:p14="http://schemas.microsoft.com/office/powerpoint/2010/main" val="31809980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C07E85-969C-7A4B-870C-E49B27C29593}" type="datetimeFigureOut">
              <a:rPr lang="en-US" smtClean="0"/>
              <a:t>4/28/17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712EE2-448B-7A48-9788-554EB67AE33D}" type="slidenum">
              <a:rPr lang="en-US" smtClean="0"/>
              <a:t>‹#›</a:t>
            </a:fld>
            <a:endParaRPr lang="en-US"/>
          </a:p>
        </p:txBody>
      </p:sp>
    </p:spTree>
    <p:extLst>
      <p:ext uri="{BB962C8B-B14F-4D97-AF65-F5344CB8AC3E}">
        <p14:creationId xmlns:p14="http://schemas.microsoft.com/office/powerpoint/2010/main" val="39210396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712EE2-448B-7A48-9788-554EB67AE33D}" type="slidenum">
              <a:rPr lang="en-US" smtClean="0"/>
              <a:t>1</a:t>
            </a:fld>
            <a:endParaRPr lang="en-US"/>
          </a:p>
        </p:txBody>
      </p:sp>
    </p:spTree>
    <p:extLst>
      <p:ext uri="{BB962C8B-B14F-4D97-AF65-F5344CB8AC3E}">
        <p14:creationId xmlns:p14="http://schemas.microsoft.com/office/powerpoint/2010/main" val="1074575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 single pig</a:t>
            </a:r>
            <a:r>
              <a:rPr lang="en-US" baseline="0" dirty="0" smtClean="0"/>
              <a:t> produces up to four times more waste than a </a:t>
            </a:r>
            <a:r>
              <a:rPr lang="en-US" baseline="0" dirty="0" smtClean="0"/>
              <a:t>human. (Some other sources say up to ten times.)</a:t>
            </a:r>
            <a:br>
              <a:rPr lang="en-US" baseline="0" dirty="0" smtClean="0"/>
            </a:br>
            <a:r>
              <a:rPr lang="en-US" baseline="0" dirty="0" smtClean="0"/>
              <a:t>Second</a:t>
            </a:r>
            <a:r>
              <a:rPr lang="en-US" baseline="0" dirty="0" smtClean="0"/>
              <a:t>: A single cow produces up to </a:t>
            </a:r>
            <a:r>
              <a:rPr lang="en-US" i="1" baseline="0" dirty="0" smtClean="0"/>
              <a:t>twenty-three </a:t>
            </a:r>
            <a:r>
              <a:rPr lang="en-US" i="0" baseline="0" dirty="0" smtClean="0"/>
              <a:t>times more waste than a human. </a:t>
            </a:r>
            <a:endParaRPr lang="en-US" dirty="0" smtClean="0"/>
          </a:p>
          <a:p>
            <a:r>
              <a:rPr lang="en-US" dirty="0" smtClean="0"/>
              <a:t>Third:</a:t>
            </a:r>
            <a:r>
              <a:rPr lang="en-US" baseline="0" dirty="0" smtClean="0"/>
              <a:t> </a:t>
            </a:r>
            <a:r>
              <a:rPr lang="en-US" dirty="0" smtClean="0"/>
              <a:t>Important to note: we have sewage treatment plants for human waste. There</a:t>
            </a:r>
            <a:r>
              <a:rPr lang="en-US" baseline="0" dirty="0" smtClean="0"/>
              <a:t> is no such thing for CAFO waste.</a:t>
            </a:r>
            <a:endParaRPr lang="en-US" dirty="0"/>
          </a:p>
        </p:txBody>
      </p:sp>
      <p:sp>
        <p:nvSpPr>
          <p:cNvPr id="4" name="Slide Number Placeholder 3"/>
          <p:cNvSpPr>
            <a:spLocks noGrp="1"/>
          </p:cNvSpPr>
          <p:nvPr>
            <p:ph type="sldNum" sz="quarter" idx="10"/>
          </p:nvPr>
        </p:nvSpPr>
        <p:spPr/>
        <p:txBody>
          <a:bodyPr/>
          <a:lstStyle/>
          <a:p>
            <a:fld id="{AE712EE2-448B-7A48-9788-554EB67AE33D}" type="slidenum">
              <a:rPr lang="en-US" smtClean="0"/>
              <a:t>10</a:t>
            </a:fld>
            <a:endParaRPr lang="en-US"/>
          </a:p>
        </p:txBody>
      </p:sp>
    </p:spTree>
    <p:extLst>
      <p:ext uri="{BB962C8B-B14F-4D97-AF65-F5344CB8AC3E}">
        <p14:creationId xmlns:p14="http://schemas.microsoft.com/office/powerpoint/2010/main" val="770006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11</a:t>
            </a:fld>
            <a:endParaRPr lang="en-US"/>
          </a:p>
        </p:txBody>
      </p:sp>
    </p:spTree>
    <p:extLst>
      <p:ext uri="{BB962C8B-B14F-4D97-AF65-F5344CB8AC3E}">
        <p14:creationId xmlns:p14="http://schemas.microsoft.com/office/powerpoint/2010/main" val="865187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12</a:t>
            </a:fld>
            <a:endParaRPr lang="en-US"/>
          </a:p>
        </p:txBody>
      </p:sp>
    </p:spTree>
    <p:extLst>
      <p:ext uri="{BB962C8B-B14F-4D97-AF65-F5344CB8AC3E}">
        <p14:creationId xmlns:p14="http://schemas.microsoft.com/office/powerpoint/2010/main" val="2881325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13</a:t>
            </a:fld>
            <a:endParaRPr lang="en-US"/>
          </a:p>
        </p:txBody>
      </p:sp>
    </p:spTree>
    <p:extLst>
      <p:ext uri="{BB962C8B-B14F-4D97-AF65-F5344CB8AC3E}">
        <p14:creationId xmlns:p14="http://schemas.microsoft.com/office/powerpoint/2010/main" val="1449089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14</a:t>
            </a:fld>
            <a:endParaRPr lang="en-US"/>
          </a:p>
        </p:txBody>
      </p:sp>
    </p:spTree>
    <p:extLst>
      <p:ext uri="{BB962C8B-B14F-4D97-AF65-F5344CB8AC3E}">
        <p14:creationId xmlns:p14="http://schemas.microsoft.com/office/powerpoint/2010/main" val="1232793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15</a:t>
            </a:fld>
            <a:endParaRPr lang="en-US"/>
          </a:p>
        </p:txBody>
      </p:sp>
    </p:spTree>
    <p:extLst>
      <p:ext uri="{BB962C8B-B14F-4D97-AF65-F5344CB8AC3E}">
        <p14:creationId xmlns:p14="http://schemas.microsoft.com/office/powerpoint/2010/main" val="2994259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16</a:t>
            </a:fld>
            <a:endParaRPr lang="en-US"/>
          </a:p>
        </p:txBody>
      </p:sp>
    </p:spTree>
    <p:extLst>
      <p:ext uri="{BB962C8B-B14F-4D97-AF65-F5344CB8AC3E}">
        <p14:creationId xmlns:p14="http://schemas.microsoft.com/office/powerpoint/2010/main" val="776348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17</a:t>
            </a:fld>
            <a:endParaRPr lang="en-US"/>
          </a:p>
        </p:txBody>
      </p:sp>
    </p:spTree>
    <p:extLst>
      <p:ext uri="{BB962C8B-B14F-4D97-AF65-F5344CB8AC3E}">
        <p14:creationId xmlns:p14="http://schemas.microsoft.com/office/powerpoint/2010/main" val="432416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most agricultural</a:t>
            </a:r>
            <a:r>
              <a:rPr lang="en-US" baseline="0" dirty="0" smtClean="0"/>
              <a:t> activities create run-off – like the manure applied to field – and are not regulated under CWA.</a:t>
            </a:r>
            <a:endParaRPr lang="en-US" dirty="0"/>
          </a:p>
        </p:txBody>
      </p:sp>
      <p:sp>
        <p:nvSpPr>
          <p:cNvPr id="4" name="Slide Number Placeholder 3"/>
          <p:cNvSpPr>
            <a:spLocks noGrp="1"/>
          </p:cNvSpPr>
          <p:nvPr>
            <p:ph type="sldNum" sz="quarter" idx="10"/>
          </p:nvPr>
        </p:nvSpPr>
        <p:spPr/>
        <p:txBody>
          <a:bodyPr/>
          <a:lstStyle/>
          <a:p>
            <a:fld id="{AE712EE2-448B-7A48-9788-554EB67AE33D}" type="slidenum">
              <a:rPr lang="en-US" smtClean="0"/>
              <a:t>18</a:t>
            </a:fld>
            <a:endParaRPr lang="en-US"/>
          </a:p>
        </p:txBody>
      </p:sp>
    </p:spTree>
    <p:extLst>
      <p:ext uri="{BB962C8B-B14F-4D97-AF65-F5344CB8AC3E}">
        <p14:creationId xmlns:p14="http://schemas.microsoft.com/office/powerpoint/2010/main" val="3517147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19</a:t>
            </a:fld>
            <a:endParaRPr lang="en-US"/>
          </a:p>
        </p:txBody>
      </p:sp>
    </p:spTree>
    <p:extLst>
      <p:ext uri="{BB962C8B-B14F-4D97-AF65-F5344CB8AC3E}">
        <p14:creationId xmlns:p14="http://schemas.microsoft.com/office/powerpoint/2010/main" val="242686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2</a:t>
            </a:fld>
            <a:endParaRPr lang="en-US"/>
          </a:p>
        </p:txBody>
      </p:sp>
    </p:spTree>
    <p:extLst>
      <p:ext uri="{BB962C8B-B14F-4D97-AF65-F5344CB8AC3E}">
        <p14:creationId xmlns:p14="http://schemas.microsoft.com/office/powerpoint/2010/main" val="326612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20</a:t>
            </a:fld>
            <a:endParaRPr lang="en-US"/>
          </a:p>
        </p:txBody>
      </p:sp>
    </p:spTree>
    <p:extLst>
      <p:ext uri="{BB962C8B-B14F-4D97-AF65-F5344CB8AC3E}">
        <p14:creationId xmlns:p14="http://schemas.microsoft.com/office/powerpoint/2010/main" val="2591988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latin typeface="Avenir Light"/>
                <a:cs typeface="Avenir Light"/>
              </a:rPr>
              <a:t>Note: Pig CAFOs can meet no discharge requirements by having “site-specific best management practice effluent limitations.” </a:t>
            </a:r>
          </a:p>
          <a:p>
            <a:endParaRPr lang="en-US" dirty="0"/>
          </a:p>
        </p:txBody>
      </p:sp>
      <p:sp>
        <p:nvSpPr>
          <p:cNvPr id="4" name="Slide Number Placeholder 3"/>
          <p:cNvSpPr>
            <a:spLocks noGrp="1"/>
          </p:cNvSpPr>
          <p:nvPr>
            <p:ph type="sldNum" sz="quarter" idx="10"/>
          </p:nvPr>
        </p:nvSpPr>
        <p:spPr/>
        <p:txBody>
          <a:bodyPr/>
          <a:lstStyle/>
          <a:p>
            <a:fld id="{AE712EE2-448B-7A48-9788-554EB67AE33D}" type="slidenum">
              <a:rPr lang="en-US" smtClean="0"/>
              <a:t>21</a:t>
            </a:fld>
            <a:endParaRPr lang="en-US"/>
          </a:p>
        </p:txBody>
      </p:sp>
    </p:spTree>
    <p:extLst>
      <p:ext uri="{BB962C8B-B14F-4D97-AF65-F5344CB8AC3E}">
        <p14:creationId xmlns:p14="http://schemas.microsoft.com/office/powerpoint/2010/main" val="3691794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22</a:t>
            </a:fld>
            <a:endParaRPr lang="en-US"/>
          </a:p>
        </p:txBody>
      </p:sp>
    </p:spTree>
    <p:extLst>
      <p:ext uri="{BB962C8B-B14F-4D97-AF65-F5344CB8AC3E}">
        <p14:creationId xmlns:p14="http://schemas.microsoft.com/office/powerpoint/2010/main" val="1121293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712EE2-448B-7A48-9788-554EB67AE33D}" type="slidenum">
              <a:rPr lang="en-US" smtClean="0"/>
              <a:t>23</a:t>
            </a:fld>
            <a:endParaRPr lang="en-US"/>
          </a:p>
        </p:txBody>
      </p:sp>
    </p:spTree>
    <p:extLst>
      <p:ext uri="{BB962C8B-B14F-4D97-AF65-F5344CB8AC3E}">
        <p14:creationId xmlns:p14="http://schemas.microsoft.com/office/powerpoint/2010/main" val="2478838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Remember from Grant’s extremely</a:t>
            </a:r>
            <a:r>
              <a:rPr lang="en-US" baseline="0" dirty="0" smtClean="0"/>
              <a:t> informative presentation: NAAQS (National Ambient Air Quality Standards) are standards for air that define what EPA thinks is clean air</a:t>
            </a:r>
          </a:p>
          <a:p>
            <a:pPr marL="171450" lvl="0" indent="-171450">
              <a:buFont typeface="Arial"/>
              <a:buChar char="•"/>
            </a:pPr>
            <a:r>
              <a:rPr lang="en-US" baseline="0" dirty="0" smtClean="0"/>
              <a:t>EPA decides which areas of the US are “nonattainment” by looking at data submitted by states.</a:t>
            </a:r>
          </a:p>
          <a:p>
            <a:pPr marL="171450" lvl="0" indent="-171450">
              <a:buFont typeface="Arial"/>
              <a:buChar char="•"/>
            </a:pPr>
            <a:r>
              <a:rPr lang="en-US" baseline="0" dirty="0" smtClean="0"/>
              <a:t>After an area is deemed nonattainment, state and local governments have three years to come up with a SIP (State Implementation Plan) outlining how they intend to make those areas meet the standards. </a:t>
            </a:r>
          </a:p>
        </p:txBody>
      </p:sp>
      <p:sp>
        <p:nvSpPr>
          <p:cNvPr id="4" name="Slide Number Placeholder 3"/>
          <p:cNvSpPr>
            <a:spLocks noGrp="1"/>
          </p:cNvSpPr>
          <p:nvPr>
            <p:ph type="sldNum" sz="quarter" idx="10"/>
          </p:nvPr>
        </p:nvSpPr>
        <p:spPr/>
        <p:txBody>
          <a:bodyPr/>
          <a:lstStyle/>
          <a:p>
            <a:fld id="{AE712EE2-448B-7A48-9788-554EB67AE33D}" type="slidenum">
              <a:rPr lang="en-US" smtClean="0"/>
              <a:t>24</a:t>
            </a:fld>
            <a:endParaRPr lang="en-US"/>
          </a:p>
        </p:txBody>
      </p:sp>
    </p:spTree>
    <p:extLst>
      <p:ext uri="{BB962C8B-B14F-4D97-AF65-F5344CB8AC3E}">
        <p14:creationId xmlns:p14="http://schemas.microsoft.com/office/powerpoint/2010/main" val="3676640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E712EE2-448B-7A48-9788-554EB67AE33D}" type="slidenum">
              <a:rPr lang="en-US" smtClean="0"/>
              <a:t>25</a:t>
            </a:fld>
            <a:endParaRPr lang="en-US"/>
          </a:p>
        </p:txBody>
      </p:sp>
    </p:spTree>
    <p:extLst>
      <p:ext uri="{BB962C8B-B14F-4D97-AF65-F5344CB8AC3E}">
        <p14:creationId xmlns:p14="http://schemas.microsoft.com/office/powerpoint/2010/main" val="3676640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26</a:t>
            </a:fld>
            <a:endParaRPr lang="en-US"/>
          </a:p>
        </p:txBody>
      </p:sp>
    </p:spTree>
    <p:extLst>
      <p:ext uri="{BB962C8B-B14F-4D97-AF65-F5344CB8AC3E}">
        <p14:creationId xmlns:p14="http://schemas.microsoft.com/office/powerpoint/2010/main" val="861493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So both of these laws have reporting requirements that are triggered when certain quantities of substances like ammonia and hydrogen sulfate are released into the environment. Both also have citizen suit provisions</a:t>
            </a:r>
            <a:r>
              <a:rPr lang="en-US" baseline="0" dirty="0" smtClean="0"/>
              <a:t> that folks have successfully used against poultry and pig operations. </a:t>
            </a:r>
          </a:p>
          <a:p>
            <a:pPr marL="171450" indent="-171450">
              <a:buFont typeface="Arial"/>
              <a:buChar char="•"/>
            </a:pPr>
            <a:r>
              <a:rPr lang="en-US" baseline="0" dirty="0" smtClean="0"/>
              <a:t>NOTE: THIS WAS JUST REPORTING. EPA was NOT looking to regulate with these. </a:t>
            </a:r>
            <a:endParaRPr lang="en-US" dirty="0"/>
          </a:p>
        </p:txBody>
      </p:sp>
      <p:sp>
        <p:nvSpPr>
          <p:cNvPr id="4" name="Slide Number Placeholder 3"/>
          <p:cNvSpPr>
            <a:spLocks noGrp="1"/>
          </p:cNvSpPr>
          <p:nvPr>
            <p:ph type="sldNum" sz="quarter" idx="10"/>
          </p:nvPr>
        </p:nvSpPr>
        <p:spPr/>
        <p:txBody>
          <a:bodyPr/>
          <a:lstStyle/>
          <a:p>
            <a:fld id="{AE712EE2-448B-7A48-9788-554EB67AE33D}" type="slidenum">
              <a:rPr lang="en-US" smtClean="0"/>
              <a:t>27</a:t>
            </a:fld>
            <a:endParaRPr lang="en-US"/>
          </a:p>
        </p:txBody>
      </p:sp>
    </p:spTree>
    <p:extLst>
      <p:ext uri="{BB962C8B-B14F-4D97-AF65-F5344CB8AC3E}">
        <p14:creationId xmlns:p14="http://schemas.microsoft.com/office/powerpoint/2010/main" val="3682349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28</a:t>
            </a:fld>
            <a:endParaRPr lang="en-US"/>
          </a:p>
        </p:txBody>
      </p:sp>
    </p:spTree>
    <p:extLst>
      <p:ext uri="{BB962C8B-B14F-4D97-AF65-F5344CB8AC3E}">
        <p14:creationId xmlns:p14="http://schemas.microsoft.com/office/powerpoint/2010/main" val="76212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American Farm Bureau Federation is especially powerful</a:t>
            </a:r>
            <a:r>
              <a:rPr lang="en-US" baseline="0" dirty="0" smtClean="0"/>
              <a:t> and skilled at manipulating the image people have of “farming” in America.</a:t>
            </a:r>
          </a:p>
          <a:p>
            <a:pPr marL="628650" lvl="1" indent="-171450">
              <a:buFont typeface="Arial"/>
              <a:buChar char="•"/>
            </a:pPr>
            <a:r>
              <a:rPr lang="en-US" baseline="0" dirty="0" smtClean="0"/>
              <a:t>They represent big business, but nobody thinks of them that way. An excellent marketing campaign.</a:t>
            </a:r>
          </a:p>
        </p:txBody>
      </p:sp>
      <p:sp>
        <p:nvSpPr>
          <p:cNvPr id="4" name="Slide Number Placeholder 3"/>
          <p:cNvSpPr>
            <a:spLocks noGrp="1"/>
          </p:cNvSpPr>
          <p:nvPr>
            <p:ph type="sldNum" sz="quarter" idx="10"/>
          </p:nvPr>
        </p:nvSpPr>
        <p:spPr/>
        <p:txBody>
          <a:bodyPr/>
          <a:lstStyle/>
          <a:p>
            <a:fld id="{AE712EE2-448B-7A48-9788-554EB67AE33D}" type="slidenum">
              <a:rPr lang="en-US" smtClean="0"/>
              <a:t>29</a:t>
            </a:fld>
            <a:endParaRPr lang="en-US"/>
          </a:p>
        </p:txBody>
      </p:sp>
    </p:spTree>
    <p:extLst>
      <p:ext uri="{BB962C8B-B14F-4D97-AF65-F5344CB8AC3E}">
        <p14:creationId xmlns:p14="http://schemas.microsoft.com/office/powerpoint/2010/main" val="7403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712EE2-448B-7A48-9788-554EB67AE33D}" type="slidenum">
              <a:rPr lang="en-US" smtClean="0"/>
              <a:t>3</a:t>
            </a:fld>
            <a:endParaRPr lang="en-US"/>
          </a:p>
        </p:txBody>
      </p:sp>
    </p:spTree>
    <p:extLst>
      <p:ext uri="{BB962C8B-B14F-4D97-AF65-F5344CB8AC3E}">
        <p14:creationId xmlns:p14="http://schemas.microsoft.com/office/powerpoint/2010/main" val="444327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30</a:t>
            </a:fld>
            <a:endParaRPr lang="en-US"/>
          </a:p>
        </p:txBody>
      </p:sp>
    </p:spTree>
    <p:extLst>
      <p:ext uri="{BB962C8B-B14F-4D97-AF65-F5344CB8AC3E}">
        <p14:creationId xmlns:p14="http://schemas.microsoft.com/office/powerpoint/2010/main" val="3974548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31</a:t>
            </a:fld>
            <a:endParaRPr lang="en-US"/>
          </a:p>
        </p:txBody>
      </p:sp>
    </p:spTree>
    <p:extLst>
      <p:ext uri="{BB962C8B-B14F-4D97-AF65-F5344CB8AC3E}">
        <p14:creationId xmlns:p14="http://schemas.microsoft.com/office/powerpoint/2010/main" val="3216734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32</a:t>
            </a:fld>
            <a:endParaRPr lang="en-US"/>
          </a:p>
        </p:txBody>
      </p:sp>
    </p:spTree>
    <p:extLst>
      <p:ext uri="{BB962C8B-B14F-4D97-AF65-F5344CB8AC3E}">
        <p14:creationId xmlns:p14="http://schemas.microsoft.com/office/powerpoint/2010/main" val="4197004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33</a:t>
            </a:fld>
            <a:endParaRPr lang="en-US"/>
          </a:p>
        </p:txBody>
      </p:sp>
    </p:spTree>
    <p:extLst>
      <p:ext uri="{BB962C8B-B14F-4D97-AF65-F5344CB8AC3E}">
        <p14:creationId xmlns:p14="http://schemas.microsoft.com/office/powerpoint/2010/main" val="2989836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2"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latin typeface="Avenir Light"/>
                <a:cs typeface="Avenir Light"/>
              </a:rPr>
              <a:t>This community already has a high stroke level.</a:t>
            </a:r>
          </a:p>
          <a:p>
            <a:pPr marL="171450" marR="0" lvl="2"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latin typeface="Avenir Light"/>
                <a:cs typeface="Avenir Light"/>
              </a:rPr>
              <a:t>Industry told some community members not to drink their own well water.</a:t>
            </a:r>
          </a:p>
          <a:p>
            <a:pPr lvl="1"/>
            <a:r>
              <a:rPr lang="en-US" dirty="0" smtClean="0">
                <a:latin typeface="Avenir Light"/>
                <a:cs typeface="Avenir Light"/>
              </a:rPr>
              <a:t>State/local health departments have no jurisdiction over CAFOs.</a:t>
            </a:r>
          </a:p>
          <a:p>
            <a:pPr lvl="2"/>
            <a:r>
              <a:rPr lang="en-US" dirty="0" smtClean="0">
                <a:latin typeface="Avenir Light"/>
                <a:cs typeface="Avenir Light"/>
              </a:rPr>
              <a:t>State environmental and natural resource agencies do, but their focus is not on health.</a:t>
            </a:r>
          </a:p>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AE712EE2-448B-7A48-9788-554EB67AE33D}" type="slidenum">
              <a:rPr lang="en-US" smtClean="0"/>
              <a:t>34</a:t>
            </a:fld>
            <a:endParaRPr lang="en-US"/>
          </a:p>
        </p:txBody>
      </p:sp>
    </p:spTree>
    <p:extLst>
      <p:ext uri="{BB962C8B-B14F-4D97-AF65-F5344CB8AC3E}">
        <p14:creationId xmlns:p14="http://schemas.microsoft.com/office/powerpoint/2010/main" val="1338375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35</a:t>
            </a:fld>
            <a:endParaRPr lang="en-US"/>
          </a:p>
        </p:txBody>
      </p:sp>
    </p:spTree>
    <p:extLst>
      <p:ext uri="{BB962C8B-B14F-4D97-AF65-F5344CB8AC3E}">
        <p14:creationId xmlns:p14="http://schemas.microsoft.com/office/powerpoint/2010/main" val="2672508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36</a:t>
            </a:fld>
            <a:endParaRPr lang="en-US"/>
          </a:p>
        </p:txBody>
      </p:sp>
    </p:spTree>
    <p:extLst>
      <p:ext uri="{BB962C8B-B14F-4D97-AF65-F5344CB8AC3E}">
        <p14:creationId xmlns:p14="http://schemas.microsoft.com/office/powerpoint/2010/main" val="2887353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37</a:t>
            </a:fld>
            <a:endParaRPr lang="en-US"/>
          </a:p>
        </p:txBody>
      </p:sp>
    </p:spTree>
    <p:extLst>
      <p:ext uri="{BB962C8B-B14F-4D97-AF65-F5344CB8AC3E}">
        <p14:creationId xmlns:p14="http://schemas.microsoft.com/office/powerpoint/2010/main" val="1367151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38</a:t>
            </a:fld>
            <a:endParaRPr lang="en-US"/>
          </a:p>
        </p:txBody>
      </p:sp>
    </p:spTree>
    <p:extLst>
      <p:ext uri="{BB962C8B-B14F-4D97-AF65-F5344CB8AC3E}">
        <p14:creationId xmlns:p14="http://schemas.microsoft.com/office/powerpoint/2010/main" val="80160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latin typeface="Avenir Light"/>
                <a:cs typeface="Avenir Light"/>
              </a:rPr>
              <a:t>Millions of dead pigs and other farm animals in the water</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E712EE2-448B-7A48-9788-554EB67AE33D}" type="slidenum">
              <a:rPr lang="en-US" smtClean="0"/>
              <a:t>39</a:t>
            </a:fld>
            <a:endParaRPr lang="en-US"/>
          </a:p>
        </p:txBody>
      </p:sp>
    </p:spTree>
    <p:extLst>
      <p:ext uri="{BB962C8B-B14F-4D97-AF65-F5344CB8AC3E}">
        <p14:creationId xmlns:p14="http://schemas.microsoft.com/office/powerpoint/2010/main" val="2843767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4</a:t>
            </a:fld>
            <a:endParaRPr lang="en-US"/>
          </a:p>
        </p:txBody>
      </p:sp>
    </p:spTree>
    <p:extLst>
      <p:ext uri="{BB962C8B-B14F-4D97-AF65-F5344CB8AC3E}">
        <p14:creationId xmlns:p14="http://schemas.microsoft.com/office/powerpoint/2010/main" val="554950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40</a:t>
            </a:fld>
            <a:endParaRPr lang="en-US"/>
          </a:p>
        </p:txBody>
      </p:sp>
    </p:spTree>
    <p:extLst>
      <p:ext uri="{BB962C8B-B14F-4D97-AF65-F5344CB8AC3E}">
        <p14:creationId xmlns:p14="http://schemas.microsoft.com/office/powerpoint/2010/main" val="18969579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41</a:t>
            </a:fld>
            <a:endParaRPr lang="en-US"/>
          </a:p>
        </p:txBody>
      </p:sp>
    </p:spTree>
    <p:extLst>
      <p:ext uri="{BB962C8B-B14F-4D97-AF65-F5344CB8AC3E}">
        <p14:creationId xmlns:p14="http://schemas.microsoft.com/office/powerpoint/2010/main" val="37332829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William </a:t>
            </a:r>
            <a:r>
              <a:rPr lang="en-US" i="1" dirty="0" err="1" smtClean="0"/>
              <a:t>Aldred’s</a:t>
            </a:r>
            <a:r>
              <a:rPr lang="en-US" i="1" dirty="0" smtClean="0"/>
              <a:t> Case</a:t>
            </a:r>
            <a:r>
              <a:rPr lang="en-US" dirty="0" smtClean="0"/>
              <a:t>: Court of the King’s Bench recognized “[a]n action on the case lies for erecting a </a:t>
            </a:r>
            <a:r>
              <a:rPr lang="en-US" dirty="0" err="1" smtClean="0"/>
              <a:t>hogstye</a:t>
            </a:r>
            <a:r>
              <a:rPr lang="en-US" dirty="0" smtClean="0"/>
              <a:t> so near the house of the plaintiff that the air thereof was corrupted.”</a:t>
            </a:r>
            <a:endParaRPr lang="en-US" dirty="0" smtClean="0">
              <a:latin typeface="Avenir Light"/>
              <a:cs typeface="Avenir Light"/>
            </a:endParaRPr>
          </a:p>
          <a:p>
            <a:endParaRPr lang="en-US" dirty="0"/>
          </a:p>
        </p:txBody>
      </p:sp>
      <p:sp>
        <p:nvSpPr>
          <p:cNvPr id="4" name="Slide Number Placeholder 3"/>
          <p:cNvSpPr>
            <a:spLocks noGrp="1"/>
          </p:cNvSpPr>
          <p:nvPr>
            <p:ph type="sldNum" sz="quarter" idx="10"/>
          </p:nvPr>
        </p:nvSpPr>
        <p:spPr/>
        <p:txBody>
          <a:bodyPr/>
          <a:lstStyle/>
          <a:p>
            <a:fld id="{AE712EE2-448B-7A48-9788-554EB67AE33D}" type="slidenum">
              <a:rPr lang="en-US" smtClean="0"/>
              <a:t>42</a:t>
            </a:fld>
            <a:endParaRPr lang="en-US"/>
          </a:p>
        </p:txBody>
      </p:sp>
    </p:spTree>
    <p:extLst>
      <p:ext uri="{BB962C8B-B14F-4D97-AF65-F5344CB8AC3E}">
        <p14:creationId xmlns:p14="http://schemas.microsoft.com/office/powerpoint/2010/main" val="2344691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712EE2-448B-7A48-9788-554EB67AE33D}" type="slidenum">
              <a:rPr lang="en-US" smtClean="0"/>
              <a:t>43</a:t>
            </a:fld>
            <a:endParaRPr lang="en-US"/>
          </a:p>
        </p:txBody>
      </p:sp>
    </p:spTree>
    <p:extLst>
      <p:ext uri="{BB962C8B-B14F-4D97-AF65-F5344CB8AC3E}">
        <p14:creationId xmlns:p14="http://schemas.microsoft.com/office/powerpoint/2010/main" val="3263061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all really took off when residents traveled to DC to speak with EPA officials. Officials did visit this area and gathered</a:t>
            </a:r>
            <a:r>
              <a:rPr lang="en-US" baseline="0" dirty="0" smtClean="0"/>
              <a:t> testimony from</a:t>
            </a:r>
            <a:r>
              <a:rPr lang="en-US" dirty="0" smtClean="0"/>
              <a:t> 80 community members</a:t>
            </a:r>
            <a:r>
              <a:rPr lang="en-US" baseline="0" dirty="0" smtClean="0"/>
              <a:t> who live near these facilities. </a:t>
            </a:r>
            <a:endParaRPr lang="en-US" dirty="0"/>
          </a:p>
        </p:txBody>
      </p:sp>
      <p:sp>
        <p:nvSpPr>
          <p:cNvPr id="4" name="Slide Number Placeholder 3"/>
          <p:cNvSpPr>
            <a:spLocks noGrp="1"/>
          </p:cNvSpPr>
          <p:nvPr>
            <p:ph type="sldNum" sz="quarter" idx="10"/>
          </p:nvPr>
        </p:nvSpPr>
        <p:spPr/>
        <p:txBody>
          <a:bodyPr/>
          <a:lstStyle/>
          <a:p>
            <a:fld id="{AE712EE2-448B-7A48-9788-554EB67AE33D}" type="slidenum">
              <a:rPr lang="en-US" smtClean="0"/>
              <a:t>44</a:t>
            </a:fld>
            <a:endParaRPr lang="en-US"/>
          </a:p>
        </p:txBody>
      </p:sp>
    </p:spTree>
    <p:extLst>
      <p:ext uri="{BB962C8B-B14F-4D97-AF65-F5344CB8AC3E}">
        <p14:creationId xmlns:p14="http://schemas.microsoft.com/office/powerpoint/2010/main" val="176837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45</a:t>
            </a:fld>
            <a:endParaRPr lang="en-US"/>
          </a:p>
        </p:txBody>
      </p:sp>
    </p:spTree>
    <p:extLst>
      <p:ext uri="{BB962C8B-B14F-4D97-AF65-F5344CB8AC3E}">
        <p14:creationId xmlns:p14="http://schemas.microsoft.com/office/powerpoint/2010/main" val="3051052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5</a:t>
            </a:fld>
            <a:endParaRPr lang="en-US"/>
          </a:p>
        </p:txBody>
      </p:sp>
    </p:spTree>
    <p:extLst>
      <p:ext uri="{BB962C8B-B14F-4D97-AF65-F5344CB8AC3E}">
        <p14:creationId xmlns:p14="http://schemas.microsoft.com/office/powerpoint/2010/main" val="1996953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6</a:t>
            </a:fld>
            <a:endParaRPr lang="en-US"/>
          </a:p>
        </p:txBody>
      </p:sp>
    </p:spTree>
    <p:extLst>
      <p:ext uri="{BB962C8B-B14F-4D97-AF65-F5344CB8AC3E}">
        <p14:creationId xmlns:p14="http://schemas.microsoft.com/office/powerpoint/2010/main" val="241049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7</a:t>
            </a:fld>
            <a:endParaRPr lang="en-US"/>
          </a:p>
        </p:txBody>
      </p:sp>
    </p:spTree>
    <p:extLst>
      <p:ext uri="{BB962C8B-B14F-4D97-AF65-F5344CB8AC3E}">
        <p14:creationId xmlns:p14="http://schemas.microsoft.com/office/powerpoint/2010/main" val="3650712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8</a:t>
            </a:fld>
            <a:endParaRPr lang="en-US"/>
          </a:p>
        </p:txBody>
      </p:sp>
    </p:spTree>
    <p:extLst>
      <p:ext uri="{BB962C8B-B14F-4D97-AF65-F5344CB8AC3E}">
        <p14:creationId xmlns:p14="http://schemas.microsoft.com/office/powerpoint/2010/main" val="46175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712EE2-448B-7A48-9788-554EB67AE33D}" type="slidenum">
              <a:rPr lang="en-US" smtClean="0"/>
              <a:t>9</a:t>
            </a:fld>
            <a:endParaRPr lang="en-US"/>
          </a:p>
        </p:txBody>
      </p:sp>
    </p:spTree>
    <p:extLst>
      <p:ext uri="{BB962C8B-B14F-4D97-AF65-F5344CB8AC3E}">
        <p14:creationId xmlns:p14="http://schemas.microsoft.com/office/powerpoint/2010/main" val="408128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28B880-F1F7-E14F-B06F-A202D0409FBD}" type="datetime1">
              <a:rPr lang="en-US" smtClean="0"/>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5404C6-6E6F-A34D-B9FD-75AB7B9A2A0D}" type="datetime1">
              <a:rPr lang="en-US" smtClean="0"/>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A003C9-F7B9-A844-B6E3-2FE39954074A}" type="datetime1">
              <a:rPr lang="en-US" smtClean="0"/>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F9F874-E759-2C48-B7AD-857BEAE0657D}" type="datetime1">
              <a:rPr lang="en-US" smtClean="0"/>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0C51F2-D774-6042-B61D-03AAC96BD170}" type="datetime1">
              <a:rPr lang="en-US" smtClean="0"/>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A7F2F1-657D-8C47-9D39-A5D16B3A3036}" type="datetime1">
              <a:rPr lang="en-US" smtClean="0"/>
              <a:t>4/28/17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AD99F5-16F8-294F-A7E3-CDD2AF81D071}" type="datetime1">
              <a:rPr lang="en-US" smtClean="0"/>
              <a:t>4/28/17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5FF004-9AEE-5F41-9DB6-5A30BA904D8F}" type="datetime1">
              <a:rPr lang="en-US" smtClean="0"/>
              <a:t>4/28/17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C406B-04E0-8840-81CB-0E369A407876}" type="datetime1">
              <a:rPr lang="en-US" smtClean="0"/>
              <a:t>4/28/17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EA3AB-46AF-9741-9467-D283EF6F9EE1}" type="datetime1">
              <a:rPr lang="en-US" smtClean="0"/>
              <a:t>4/28/17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7FC3B4-C04B-BE4C-96A1-1280E03AB7E7}" type="datetime1">
              <a:rPr lang="en-US" smtClean="0"/>
              <a:t>4/28/17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5F0CA3-547F-384F-A650-9A588EF26190}" type="datetime1">
              <a:rPr lang="en-US" smtClean="0"/>
              <a:t>4/28/17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7345" y="1691128"/>
            <a:ext cx="8571716" cy="1470025"/>
          </a:xfrm>
        </p:spPr>
        <p:txBody>
          <a:bodyPr>
            <a:noAutofit/>
          </a:bodyPr>
          <a:lstStyle/>
          <a:p>
            <a:r>
              <a:rPr lang="en-US" dirty="0" smtClean="0">
                <a:latin typeface="Avenir Light"/>
                <a:cs typeface="Avenir Light"/>
              </a:rPr>
              <a:t>How CAFOs Are Destroying Vulnerable North Carolina Communities</a:t>
            </a:r>
            <a:r>
              <a:rPr lang="en-US" dirty="0" smtClean="0">
                <a:latin typeface="Sketch Rockwell"/>
                <a:cs typeface="Sketch Rockwell"/>
              </a:rPr>
              <a:t/>
            </a:r>
            <a:br>
              <a:rPr lang="en-US" dirty="0" smtClean="0">
                <a:latin typeface="Sketch Rockwell"/>
                <a:cs typeface="Sketch Rockwell"/>
              </a:rPr>
            </a:br>
            <a:r>
              <a:rPr lang="en-US" dirty="0" smtClean="0">
                <a:latin typeface="Sketch Rockwell"/>
                <a:cs typeface="Sketch Rockwell"/>
              </a:rPr>
              <a:t> </a:t>
            </a:r>
            <a:r>
              <a:rPr lang="en-US" dirty="0">
                <a:latin typeface="Sketch Rockwell"/>
                <a:cs typeface="Sketch Rockwell"/>
              </a:rPr>
              <a:t/>
            </a:r>
            <a:br>
              <a:rPr lang="en-US" dirty="0">
                <a:latin typeface="Sketch Rockwell"/>
                <a:cs typeface="Sketch Rockwell"/>
              </a:rPr>
            </a:br>
            <a:endParaRPr lang="en-US" sz="2400" dirty="0">
              <a:latin typeface="Sketch Rockwell"/>
              <a:cs typeface="Sketch Rockwell"/>
            </a:endParaRPr>
          </a:p>
        </p:txBody>
      </p:sp>
      <p:sp>
        <p:nvSpPr>
          <p:cNvPr id="3" name="Subtitle 2"/>
          <p:cNvSpPr>
            <a:spLocks noGrp="1"/>
          </p:cNvSpPr>
          <p:nvPr>
            <p:ph type="subTitle" idx="1"/>
          </p:nvPr>
        </p:nvSpPr>
        <p:spPr>
          <a:xfrm>
            <a:off x="1371600" y="3829824"/>
            <a:ext cx="6400800" cy="1752600"/>
          </a:xfrm>
        </p:spPr>
        <p:txBody>
          <a:bodyPr/>
          <a:lstStyle/>
          <a:p>
            <a:endParaRPr lang="en-US" dirty="0" smtClean="0"/>
          </a:p>
          <a:p>
            <a:endParaRPr lang="en-US" dirty="0" smtClean="0">
              <a:latin typeface="Sketch Rockwell"/>
              <a:cs typeface="Sketch Rockwell"/>
            </a:endParaRPr>
          </a:p>
          <a:p>
            <a:r>
              <a:rPr lang="en-US" dirty="0" smtClean="0">
                <a:latin typeface="Avenir Light"/>
                <a:cs typeface="Avenir Light"/>
              </a:rPr>
              <a:t>Christine Ball-Blakely</a:t>
            </a:r>
            <a:endParaRPr lang="en-US" dirty="0">
              <a:latin typeface="Avenir Light"/>
              <a:cs typeface="Avenir Light"/>
            </a:endParaRPr>
          </a:p>
        </p:txBody>
      </p:sp>
      <p:pic>
        <p:nvPicPr>
          <p:cNvPr id="4" name="Picture 3" descr="north-carolina-no-lin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861" y="2868350"/>
            <a:ext cx="3887984" cy="2211348"/>
          </a:xfrm>
          <a:prstGeom prst="rect">
            <a:avLst/>
          </a:prstGeom>
        </p:spPr>
      </p:pic>
    </p:spTree>
    <p:extLst>
      <p:ext uri="{BB962C8B-B14F-4D97-AF65-F5344CB8AC3E}">
        <p14:creationId xmlns:p14="http://schemas.microsoft.com/office/powerpoint/2010/main" val="36911287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venir Light"/>
                <a:cs typeface="Avenir Light"/>
              </a:rPr>
              <a:t>How CAFOs Harm: Water Pollution</a:t>
            </a:r>
            <a:endParaRPr lang="en-US" dirty="0">
              <a:latin typeface="Avenir Light"/>
              <a:cs typeface="Avenir Light"/>
            </a:endParaRPr>
          </a:p>
        </p:txBody>
      </p:sp>
      <p:sp>
        <p:nvSpPr>
          <p:cNvPr id="3" name="Content Placeholder 2"/>
          <p:cNvSpPr>
            <a:spLocks noGrp="1"/>
          </p:cNvSpPr>
          <p:nvPr>
            <p:ph idx="1"/>
          </p:nvPr>
        </p:nvSpPr>
        <p:spPr/>
        <p:txBody>
          <a:bodyPr>
            <a:normAutofit fontScale="85000" lnSpcReduction="20000"/>
          </a:bodyPr>
          <a:lstStyle/>
          <a:p>
            <a:r>
              <a:rPr lang="en-US" dirty="0" smtClean="0">
                <a:latin typeface="Avenir Light"/>
                <a:cs typeface="Avenir Light"/>
              </a:rPr>
              <a:t>Water pollution</a:t>
            </a:r>
          </a:p>
          <a:p>
            <a:pPr lvl="1"/>
            <a:r>
              <a:rPr lang="en-US" dirty="0" smtClean="0">
                <a:latin typeface="Avenir Light"/>
                <a:cs typeface="Avenir Light"/>
              </a:rPr>
              <a:t>CAFOs can produce more waste than cities</a:t>
            </a:r>
          </a:p>
          <a:p>
            <a:pPr lvl="2"/>
            <a:r>
              <a:rPr lang="en-US" dirty="0" smtClean="0">
                <a:latin typeface="Avenir Light"/>
                <a:cs typeface="Avenir Light"/>
              </a:rPr>
              <a:t>800,000 pigs could produce more than 1.6 million tons of waste per year – more than 1.5 times more than Philadelphia</a:t>
            </a:r>
          </a:p>
          <a:p>
            <a:pPr lvl="1"/>
            <a:r>
              <a:rPr lang="en-US" dirty="0" smtClean="0">
                <a:latin typeface="Avenir Light"/>
                <a:cs typeface="Avenir Light"/>
              </a:rPr>
              <a:t>CAFO waste contains a cocktail of pollutants</a:t>
            </a:r>
          </a:p>
          <a:p>
            <a:pPr lvl="2"/>
            <a:r>
              <a:rPr lang="en-US" i="1" dirty="0" smtClean="0">
                <a:latin typeface="Avenir Light"/>
                <a:cs typeface="Avenir Light"/>
              </a:rPr>
              <a:t>E. coli</a:t>
            </a:r>
            <a:r>
              <a:rPr lang="en-US" dirty="0" smtClean="0">
                <a:latin typeface="Avenir Light"/>
                <a:cs typeface="Avenir Light"/>
              </a:rPr>
              <a:t>, growth hormones, antibiotics, animal blood, copper sulfate, nitrogen, phosphorus, silage leachate, and cleaning agents</a:t>
            </a:r>
          </a:p>
          <a:p>
            <a:pPr marL="457200" lvl="1" indent="0">
              <a:buNone/>
            </a:pPr>
            <a:endParaRPr lang="en-US" dirty="0" smtClean="0">
              <a:latin typeface="Avenir Light"/>
              <a:cs typeface="Avenir Light"/>
            </a:endParaRPr>
          </a:p>
          <a:p>
            <a:r>
              <a:rPr lang="en-US" sz="2600" dirty="0" smtClean="0">
                <a:latin typeface="Avenir Light"/>
                <a:cs typeface="Avenir Light"/>
              </a:rPr>
              <a:t>Source </a:t>
            </a:r>
          </a:p>
          <a:p>
            <a:pPr lvl="1"/>
            <a:r>
              <a:rPr lang="en-US" sz="2300" cap="small" dirty="0">
                <a:latin typeface="Avenir Light"/>
                <a:cs typeface="Avenir Light"/>
              </a:rPr>
              <a:t>Carrie </a:t>
            </a:r>
            <a:r>
              <a:rPr lang="en-US" sz="2300" cap="small" dirty="0" err="1">
                <a:latin typeface="Avenir Light"/>
                <a:cs typeface="Avenir Light"/>
              </a:rPr>
              <a:t>Hribar</a:t>
            </a:r>
            <a:r>
              <a:rPr lang="en-US" sz="2300" cap="small" dirty="0">
                <a:latin typeface="Avenir Light"/>
                <a:cs typeface="Avenir Light"/>
              </a:rPr>
              <a:t>, National Association of Local Boards of Health, Understanding Concentrated Animal Feeding Operations and Their Impact on </a:t>
            </a:r>
            <a:r>
              <a:rPr lang="en-US" sz="2300" cap="small" dirty="0" smtClean="0">
                <a:latin typeface="Avenir Light"/>
                <a:cs typeface="Avenir Light"/>
              </a:rPr>
              <a:t>Communities 2</a:t>
            </a:r>
            <a:r>
              <a:rPr lang="en-US" sz="2300" dirty="0" smtClean="0">
                <a:latin typeface="Avenir Light"/>
                <a:cs typeface="Avenir Light"/>
              </a:rPr>
              <a:t>, </a:t>
            </a:r>
            <a:r>
              <a:rPr lang="en-US" sz="2300" dirty="0">
                <a:latin typeface="Avenir Light"/>
                <a:cs typeface="Avenir Light"/>
              </a:rPr>
              <a:t>https://</a:t>
            </a:r>
            <a:r>
              <a:rPr lang="en-US" sz="2300" dirty="0" err="1">
                <a:latin typeface="Avenir Light"/>
                <a:cs typeface="Avenir Light"/>
              </a:rPr>
              <a:t>www.cdc.gov</a:t>
            </a:r>
            <a:r>
              <a:rPr lang="en-US" sz="2300" dirty="0">
                <a:latin typeface="Avenir Light"/>
                <a:cs typeface="Avenir Light"/>
              </a:rPr>
              <a:t>/</a:t>
            </a:r>
            <a:r>
              <a:rPr lang="en-US" sz="2300" dirty="0" err="1">
                <a:latin typeface="Avenir Light"/>
                <a:cs typeface="Avenir Light"/>
              </a:rPr>
              <a:t>nceh</a:t>
            </a:r>
            <a:r>
              <a:rPr lang="en-US" sz="2300" dirty="0">
                <a:latin typeface="Avenir Light"/>
                <a:cs typeface="Avenir Light"/>
              </a:rPr>
              <a:t>/</a:t>
            </a:r>
            <a:r>
              <a:rPr lang="en-US" sz="2300" dirty="0" err="1">
                <a:latin typeface="Avenir Light"/>
                <a:cs typeface="Avenir Light"/>
              </a:rPr>
              <a:t>ehs</a:t>
            </a:r>
            <a:r>
              <a:rPr lang="en-US" sz="2300" dirty="0">
                <a:latin typeface="Avenir Light"/>
                <a:cs typeface="Avenir Light"/>
              </a:rPr>
              <a:t>/docs/</a:t>
            </a:r>
            <a:r>
              <a:rPr lang="en-US" sz="2300" dirty="0" err="1">
                <a:latin typeface="Avenir Light"/>
                <a:cs typeface="Avenir Light"/>
              </a:rPr>
              <a:t>understanding_cafos_nalboh.pdf</a:t>
            </a:r>
            <a:r>
              <a:rPr lang="en-US" sz="2300" dirty="0">
                <a:latin typeface="Avenir Light"/>
                <a:cs typeface="Avenir Light"/>
              </a:rPr>
              <a:t>.</a:t>
            </a:r>
          </a:p>
          <a:p>
            <a:pPr lvl="1"/>
            <a:endParaRPr lang="en-US" dirty="0" smtClean="0"/>
          </a:p>
          <a:p>
            <a:pPr lvl="1" algn="just"/>
            <a:endParaRPr lang="en-US" dirty="0"/>
          </a:p>
        </p:txBody>
      </p:sp>
      <p:sp>
        <p:nvSpPr>
          <p:cNvPr id="5" name="Slide Number Placeholder 4"/>
          <p:cNvSpPr>
            <a:spLocks noGrp="1"/>
          </p:cNvSpPr>
          <p:nvPr>
            <p:ph type="sldNum" sz="quarter" idx="12"/>
          </p:nvPr>
        </p:nvSpPr>
        <p:spPr/>
        <p:txBody>
          <a:bodyPr/>
          <a:lstStyle/>
          <a:p>
            <a:fld id="{0FB56013-B943-42BA-886F-6F9D4EB85E9D}" type="slidenum">
              <a:rPr lang="en-US" smtClean="0">
                <a:latin typeface="Avenir Light"/>
                <a:cs typeface="Avenir Light"/>
              </a:rPr>
              <a:t>10</a:t>
            </a:fld>
            <a:endParaRPr lang="en-US" dirty="0">
              <a:latin typeface="Avenir Light"/>
              <a:cs typeface="Avenir Light"/>
            </a:endParaRPr>
          </a:p>
        </p:txBody>
      </p:sp>
    </p:spTree>
    <p:extLst>
      <p:ext uri="{BB962C8B-B14F-4D97-AF65-F5344CB8AC3E}">
        <p14:creationId xmlns:p14="http://schemas.microsoft.com/office/powerpoint/2010/main" val="42503451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venir Light"/>
                <a:cs typeface="Avenir Light"/>
              </a:rPr>
              <a:t>How CAFOs Harm: Water Pollution</a:t>
            </a:r>
          </a:p>
        </p:txBody>
      </p:sp>
      <p:sp>
        <p:nvSpPr>
          <p:cNvPr id="3" name="Content Placeholder 2"/>
          <p:cNvSpPr>
            <a:spLocks noGrp="1"/>
          </p:cNvSpPr>
          <p:nvPr>
            <p:ph idx="1"/>
          </p:nvPr>
        </p:nvSpPr>
        <p:spPr/>
        <p:txBody>
          <a:bodyPr>
            <a:normAutofit fontScale="92500" lnSpcReduction="10000"/>
          </a:bodyPr>
          <a:lstStyle/>
          <a:p>
            <a:r>
              <a:rPr lang="en-US" dirty="0" smtClean="0">
                <a:latin typeface="Avenir Light"/>
                <a:cs typeface="Avenir Light"/>
              </a:rPr>
              <a:t>Disposal of manure</a:t>
            </a:r>
          </a:p>
          <a:p>
            <a:pPr lvl="1"/>
            <a:r>
              <a:rPr lang="en-US" dirty="0" smtClean="0">
                <a:latin typeface="Avenir Light"/>
                <a:cs typeface="Avenir Light"/>
              </a:rPr>
              <a:t>Applied to fields </a:t>
            </a:r>
          </a:p>
          <a:p>
            <a:pPr lvl="1"/>
            <a:r>
              <a:rPr lang="en-US" dirty="0" smtClean="0">
                <a:latin typeface="Avenir Light"/>
                <a:cs typeface="Avenir Light"/>
              </a:rPr>
              <a:t>Trucked offsite</a:t>
            </a:r>
          </a:p>
          <a:p>
            <a:pPr lvl="1"/>
            <a:r>
              <a:rPr lang="en-US" dirty="0" smtClean="0">
                <a:latin typeface="Avenir Light"/>
                <a:cs typeface="Avenir Light"/>
              </a:rPr>
              <a:t>Stored </a:t>
            </a:r>
          </a:p>
          <a:p>
            <a:pPr lvl="2"/>
            <a:r>
              <a:rPr lang="en-US" dirty="0" smtClean="0">
                <a:latin typeface="Avenir Light"/>
                <a:cs typeface="Avenir Light"/>
              </a:rPr>
              <a:t>Deep pits under buildings </a:t>
            </a:r>
          </a:p>
          <a:p>
            <a:pPr lvl="2"/>
            <a:r>
              <a:rPr lang="en-US" dirty="0" smtClean="0">
                <a:latin typeface="Avenir Light"/>
                <a:cs typeface="Avenir Light"/>
              </a:rPr>
              <a:t>Pumped into “</a:t>
            </a:r>
            <a:r>
              <a:rPr lang="en-US" dirty="0">
                <a:latin typeface="Avenir Light"/>
                <a:cs typeface="Avenir Light"/>
              </a:rPr>
              <a:t>l</a:t>
            </a:r>
            <a:r>
              <a:rPr lang="en-US" dirty="0" smtClean="0">
                <a:latin typeface="Avenir Light"/>
                <a:cs typeface="Avenir Light"/>
              </a:rPr>
              <a:t>agoons” </a:t>
            </a:r>
          </a:p>
          <a:p>
            <a:pPr marL="914400" lvl="2" indent="0">
              <a:buNone/>
            </a:pPr>
            <a:endParaRPr lang="en-US" dirty="0" smtClean="0">
              <a:latin typeface="Avenir Light"/>
              <a:cs typeface="Avenir Light"/>
            </a:endParaRPr>
          </a:p>
          <a:p>
            <a:r>
              <a:rPr lang="en-US" sz="2200" dirty="0" smtClean="0">
                <a:latin typeface="Avenir Light"/>
                <a:cs typeface="Avenir Light"/>
              </a:rPr>
              <a:t>Source </a:t>
            </a:r>
          </a:p>
          <a:p>
            <a:pPr lvl="1"/>
            <a:r>
              <a:rPr lang="en-US" sz="1700" cap="small" dirty="0">
                <a:latin typeface="Avenir Light"/>
                <a:cs typeface="Avenir Light"/>
              </a:rPr>
              <a:t>Carrie </a:t>
            </a:r>
            <a:r>
              <a:rPr lang="en-US" sz="1700" cap="small" dirty="0" err="1">
                <a:latin typeface="Avenir Light"/>
                <a:cs typeface="Avenir Light"/>
              </a:rPr>
              <a:t>Hribar</a:t>
            </a:r>
            <a:r>
              <a:rPr lang="en-US" sz="1700" cap="small" dirty="0">
                <a:latin typeface="Avenir Light"/>
                <a:cs typeface="Avenir Light"/>
              </a:rPr>
              <a:t>, National Association of Local Boards of Health, Understanding Concentrated Animal Feeding Operations and Their Impact on </a:t>
            </a:r>
            <a:r>
              <a:rPr lang="en-US" sz="1700" cap="small" dirty="0" smtClean="0">
                <a:latin typeface="Avenir Light"/>
                <a:cs typeface="Avenir Light"/>
              </a:rPr>
              <a:t>Communities 3</a:t>
            </a:r>
            <a:r>
              <a:rPr lang="en-US" sz="1700" dirty="0" smtClean="0">
                <a:latin typeface="Avenir Light"/>
                <a:cs typeface="Avenir Light"/>
              </a:rPr>
              <a:t>, </a:t>
            </a:r>
            <a:r>
              <a:rPr lang="en-US" sz="1700" dirty="0">
                <a:latin typeface="Avenir Light"/>
                <a:cs typeface="Avenir Light"/>
              </a:rPr>
              <a:t>https://</a:t>
            </a:r>
            <a:r>
              <a:rPr lang="en-US" sz="1700" dirty="0" err="1">
                <a:latin typeface="Avenir Light"/>
                <a:cs typeface="Avenir Light"/>
              </a:rPr>
              <a:t>www.cdc.gov</a:t>
            </a:r>
            <a:r>
              <a:rPr lang="en-US" sz="1700" dirty="0">
                <a:latin typeface="Avenir Light"/>
                <a:cs typeface="Avenir Light"/>
              </a:rPr>
              <a:t>/</a:t>
            </a:r>
            <a:r>
              <a:rPr lang="en-US" sz="1700" dirty="0" err="1">
                <a:latin typeface="Avenir Light"/>
                <a:cs typeface="Avenir Light"/>
              </a:rPr>
              <a:t>nceh</a:t>
            </a:r>
            <a:r>
              <a:rPr lang="en-US" sz="1700" dirty="0">
                <a:latin typeface="Avenir Light"/>
                <a:cs typeface="Avenir Light"/>
              </a:rPr>
              <a:t>/</a:t>
            </a:r>
            <a:r>
              <a:rPr lang="en-US" sz="1700" dirty="0" err="1">
                <a:latin typeface="Avenir Light"/>
                <a:cs typeface="Avenir Light"/>
              </a:rPr>
              <a:t>ehs</a:t>
            </a:r>
            <a:r>
              <a:rPr lang="en-US" sz="1700" dirty="0">
                <a:latin typeface="Avenir Light"/>
                <a:cs typeface="Avenir Light"/>
              </a:rPr>
              <a:t>/docs/</a:t>
            </a:r>
            <a:r>
              <a:rPr lang="en-US" sz="1700" dirty="0" err="1">
                <a:latin typeface="Avenir Light"/>
                <a:cs typeface="Avenir Light"/>
              </a:rPr>
              <a:t>understanding_cafos_nalboh.pdf</a:t>
            </a:r>
            <a:r>
              <a:rPr lang="en-US" sz="1700" dirty="0">
                <a:latin typeface="Avenir Light"/>
                <a:cs typeface="Avenir Light"/>
              </a:rPr>
              <a:t>.</a:t>
            </a:r>
          </a:p>
          <a:p>
            <a:pPr lvl="1"/>
            <a:endParaRPr lang="en-US" dirty="0"/>
          </a:p>
        </p:txBody>
      </p:sp>
      <p:sp>
        <p:nvSpPr>
          <p:cNvPr id="5" name="Slide Number Placeholder 4"/>
          <p:cNvSpPr>
            <a:spLocks noGrp="1"/>
          </p:cNvSpPr>
          <p:nvPr>
            <p:ph type="sldNum" sz="quarter" idx="12"/>
          </p:nvPr>
        </p:nvSpPr>
        <p:spPr/>
        <p:txBody>
          <a:bodyPr/>
          <a:lstStyle/>
          <a:p>
            <a:fld id="{0FB56013-B943-42BA-886F-6F9D4EB85E9D}" type="slidenum">
              <a:rPr lang="en-US" smtClean="0">
                <a:latin typeface="Avenir Light"/>
                <a:cs typeface="Avenir Light"/>
              </a:rPr>
              <a:t>11</a:t>
            </a:fld>
            <a:endParaRPr lang="en-US" dirty="0">
              <a:latin typeface="Avenir Light"/>
              <a:cs typeface="Avenir Light"/>
            </a:endParaRPr>
          </a:p>
        </p:txBody>
      </p:sp>
    </p:spTree>
    <p:extLst>
      <p:ext uri="{BB962C8B-B14F-4D97-AF65-F5344CB8AC3E}">
        <p14:creationId xmlns:p14="http://schemas.microsoft.com/office/powerpoint/2010/main" val="28997033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venir Light"/>
                <a:cs typeface="Avenir Light"/>
              </a:rPr>
              <a:t>How CAFOs Harm: Water Pollution</a:t>
            </a:r>
            <a:endParaRPr lang="en-US" dirty="0"/>
          </a:p>
        </p:txBody>
      </p:sp>
      <p:pic>
        <p:nvPicPr>
          <p:cNvPr id="4" name="Content Placeholder 3" descr="ehp.121-a182.g009.png"/>
          <p:cNvPicPr>
            <a:picLocks noGrp="1" noChangeAspect="1"/>
          </p:cNvPicPr>
          <p:nvPr>
            <p:ph idx="1"/>
          </p:nvPr>
        </p:nvPicPr>
        <p:blipFill>
          <a:blip r:embed="rId3">
            <a:extLst>
              <a:ext uri="{28A0092B-C50C-407E-A947-70E740481C1C}">
                <a14:useLocalDpi xmlns:a14="http://schemas.microsoft.com/office/drawing/2010/main" val="0"/>
              </a:ext>
            </a:extLst>
          </a:blip>
          <a:srcRect t="8650" b="8650"/>
          <a:stretch>
            <a:fillRect/>
          </a:stretch>
        </p:blipFill>
        <p:spPr/>
      </p:pic>
      <p:sp>
        <p:nvSpPr>
          <p:cNvPr id="6" name="Slide Number Placeholder 5"/>
          <p:cNvSpPr>
            <a:spLocks noGrp="1"/>
          </p:cNvSpPr>
          <p:nvPr>
            <p:ph type="sldNum" sz="quarter" idx="12"/>
          </p:nvPr>
        </p:nvSpPr>
        <p:spPr/>
        <p:txBody>
          <a:bodyPr/>
          <a:lstStyle/>
          <a:p>
            <a:fld id="{0FB56013-B943-42BA-886F-6F9D4EB85E9D}" type="slidenum">
              <a:rPr lang="en-US" smtClean="0">
                <a:latin typeface="Avenir Light"/>
                <a:cs typeface="Avenir Light"/>
              </a:rPr>
              <a:t>12</a:t>
            </a:fld>
            <a:endParaRPr lang="en-US" dirty="0">
              <a:latin typeface="Avenir Light"/>
              <a:cs typeface="Avenir Light"/>
            </a:endParaRPr>
          </a:p>
        </p:txBody>
      </p:sp>
    </p:spTree>
    <p:extLst>
      <p:ext uri="{BB962C8B-B14F-4D97-AF65-F5344CB8AC3E}">
        <p14:creationId xmlns:p14="http://schemas.microsoft.com/office/powerpoint/2010/main" val="37499316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venir Light"/>
                <a:cs typeface="Avenir Light"/>
              </a:rPr>
              <a:t>How CAFOs Harm: Water Pollution</a:t>
            </a:r>
          </a:p>
        </p:txBody>
      </p:sp>
      <p:sp>
        <p:nvSpPr>
          <p:cNvPr id="3" name="Content Placeholder 2"/>
          <p:cNvSpPr>
            <a:spLocks noGrp="1"/>
          </p:cNvSpPr>
          <p:nvPr>
            <p:ph idx="1"/>
          </p:nvPr>
        </p:nvSpPr>
        <p:spPr/>
        <p:txBody>
          <a:bodyPr/>
          <a:lstStyle/>
          <a:p>
            <a:r>
              <a:rPr lang="en-US" dirty="0" smtClean="0">
                <a:latin typeface="Avenir Light"/>
                <a:cs typeface="Avenir Light"/>
              </a:rPr>
              <a:t>Ground and spray field application</a:t>
            </a:r>
          </a:p>
          <a:p>
            <a:pPr lvl="1"/>
            <a:r>
              <a:rPr lang="en-US" dirty="0" smtClean="0">
                <a:latin typeface="Avenir Light"/>
                <a:cs typeface="Avenir Light"/>
              </a:rPr>
              <a:t>Seeps into groundwater </a:t>
            </a:r>
          </a:p>
          <a:p>
            <a:pPr lvl="1"/>
            <a:r>
              <a:rPr lang="en-US" dirty="0" smtClean="0">
                <a:latin typeface="Avenir Light"/>
                <a:cs typeface="Avenir Light"/>
              </a:rPr>
              <a:t>Pollutes surface waters, which run into WOTUS and</a:t>
            </a:r>
            <a:r>
              <a:rPr lang="is-IS" dirty="0" smtClean="0">
                <a:latin typeface="Avenir Light"/>
                <a:cs typeface="Avenir Light"/>
              </a:rPr>
              <a:t>…</a:t>
            </a:r>
            <a:endParaRPr lang="en-US" dirty="0" smtClean="0">
              <a:latin typeface="Avenir Light"/>
              <a:cs typeface="Avenir Light"/>
            </a:endParaRPr>
          </a:p>
          <a:p>
            <a:pPr lvl="1"/>
            <a:endParaRPr lang="en-US" dirty="0"/>
          </a:p>
        </p:txBody>
      </p:sp>
      <p:pic>
        <p:nvPicPr>
          <p:cNvPr id="4" name="Picture 3" descr="deadzone_web-800x6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752" y="3743666"/>
            <a:ext cx="4511430" cy="2530911"/>
          </a:xfrm>
          <a:prstGeom prst="rect">
            <a:avLst/>
          </a:prstGeom>
        </p:spPr>
      </p:pic>
      <p:sp>
        <p:nvSpPr>
          <p:cNvPr id="6" name="Slide Number Placeholder 5"/>
          <p:cNvSpPr>
            <a:spLocks noGrp="1"/>
          </p:cNvSpPr>
          <p:nvPr>
            <p:ph type="sldNum" sz="quarter" idx="12"/>
          </p:nvPr>
        </p:nvSpPr>
        <p:spPr/>
        <p:txBody>
          <a:bodyPr/>
          <a:lstStyle/>
          <a:p>
            <a:fld id="{0FB56013-B943-42BA-886F-6F9D4EB85E9D}" type="slidenum">
              <a:rPr lang="en-US" smtClean="0">
                <a:latin typeface="Avenir Light"/>
                <a:cs typeface="Avenir Light"/>
              </a:rPr>
              <a:t>13</a:t>
            </a:fld>
            <a:endParaRPr lang="en-US" dirty="0">
              <a:latin typeface="Avenir Light"/>
              <a:cs typeface="Avenir Light"/>
            </a:endParaRPr>
          </a:p>
        </p:txBody>
      </p:sp>
    </p:spTree>
    <p:extLst>
      <p:ext uri="{BB962C8B-B14F-4D97-AF65-F5344CB8AC3E}">
        <p14:creationId xmlns:p14="http://schemas.microsoft.com/office/powerpoint/2010/main" val="18502315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venir Light"/>
                <a:cs typeface="Avenir Light"/>
              </a:rPr>
              <a:t>How CAFOs Harm: Water Pollution</a:t>
            </a:r>
            <a:endParaRPr lang="en-US" dirty="0"/>
          </a:p>
        </p:txBody>
      </p:sp>
      <p:pic>
        <p:nvPicPr>
          <p:cNvPr id="4" name="Content Placeholder 3" descr="Rick_pinklagoon_sm.jpg"/>
          <p:cNvPicPr>
            <a:picLocks noGrp="1" noChangeAspect="1"/>
          </p:cNvPicPr>
          <p:nvPr>
            <p:ph idx="1"/>
          </p:nvPr>
        </p:nvPicPr>
        <p:blipFill>
          <a:blip r:embed="rId3">
            <a:extLst>
              <a:ext uri="{28A0092B-C50C-407E-A947-70E740481C1C}">
                <a14:useLocalDpi xmlns:a14="http://schemas.microsoft.com/office/drawing/2010/main" val="0"/>
              </a:ext>
            </a:extLst>
          </a:blip>
          <a:srcRect t="15894" b="15894"/>
          <a:stretch>
            <a:fillRect/>
          </a:stretch>
        </p:blipFill>
        <p:spPr/>
      </p:pic>
      <p:sp>
        <p:nvSpPr>
          <p:cNvPr id="6" name="Slide Number Placeholder 5"/>
          <p:cNvSpPr>
            <a:spLocks noGrp="1"/>
          </p:cNvSpPr>
          <p:nvPr>
            <p:ph type="sldNum" sz="quarter" idx="12"/>
          </p:nvPr>
        </p:nvSpPr>
        <p:spPr/>
        <p:txBody>
          <a:bodyPr/>
          <a:lstStyle/>
          <a:p>
            <a:fld id="{0FB56013-B943-42BA-886F-6F9D4EB85E9D}" type="slidenum">
              <a:rPr lang="en-US" smtClean="0">
                <a:latin typeface="Avenir Light"/>
                <a:cs typeface="Avenir Light"/>
              </a:rPr>
              <a:t>14</a:t>
            </a:fld>
            <a:endParaRPr lang="en-US" dirty="0">
              <a:latin typeface="Avenir Light"/>
              <a:cs typeface="Avenir Light"/>
            </a:endParaRPr>
          </a:p>
        </p:txBody>
      </p:sp>
    </p:spTree>
    <p:extLst>
      <p:ext uri="{BB962C8B-B14F-4D97-AF65-F5344CB8AC3E}">
        <p14:creationId xmlns:p14="http://schemas.microsoft.com/office/powerpoint/2010/main" val="3524318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venir Light"/>
                <a:cs typeface="Avenir Light"/>
              </a:rPr>
              <a:t>How CAFOs Harm: </a:t>
            </a:r>
            <a:r>
              <a:rPr lang="en-US" dirty="0" smtClean="0">
                <a:latin typeface="Avenir Light"/>
                <a:cs typeface="Avenir Light"/>
              </a:rPr>
              <a:t>Air </a:t>
            </a:r>
            <a:r>
              <a:rPr lang="en-US" dirty="0">
                <a:latin typeface="Avenir Light"/>
                <a:cs typeface="Avenir Light"/>
              </a:rPr>
              <a:t>Pollution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latin typeface="Avenir Light"/>
                <a:cs typeface="Avenir Light"/>
              </a:rPr>
              <a:t>Gas emissions</a:t>
            </a:r>
          </a:p>
          <a:p>
            <a:pPr lvl="1"/>
            <a:r>
              <a:rPr lang="en-US" dirty="0">
                <a:latin typeface="Avenir Light"/>
                <a:cs typeface="Avenir Light"/>
              </a:rPr>
              <a:t>A</a:t>
            </a:r>
            <a:r>
              <a:rPr lang="en-US" dirty="0" smtClean="0">
                <a:latin typeface="Avenir Light"/>
                <a:cs typeface="Avenir Light"/>
              </a:rPr>
              <a:t>mmonia, hydrogen </a:t>
            </a:r>
            <a:r>
              <a:rPr lang="en-US" dirty="0">
                <a:latin typeface="Avenir Light"/>
                <a:cs typeface="Avenir Light"/>
              </a:rPr>
              <a:t>sulfide, methane, carbon </a:t>
            </a:r>
            <a:r>
              <a:rPr lang="en-US" dirty="0" smtClean="0">
                <a:latin typeface="Avenir Light"/>
                <a:cs typeface="Avenir Light"/>
              </a:rPr>
              <a:t>dioxide, </a:t>
            </a:r>
            <a:r>
              <a:rPr lang="en-US" dirty="0">
                <a:latin typeface="Avenir Light"/>
                <a:cs typeface="Avenir Light"/>
              </a:rPr>
              <a:t>and volatile organic </a:t>
            </a:r>
            <a:r>
              <a:rPr lang="en-US" dirty="0" smtClean="0">
                <a:latin typeface="Avenir Light"/>
                <a:cs typeface="Avenir Light"/>
              </a:rPr>
              <a:t>compounds</a:t>
            </a:r>
          </a:p>
          <a:p>
            <a:pPr lvl="1"/>
            <a:r>
              <a:rPr lang="en-US" dirty="0" smtClean="0">
                <a:latin typeface="Avenir Light"/>
                <a:cs typeface="Avenir Light"/>
              </a:rPr>
              <a:t>Comes from animals, lagoons, spray fields, etc..</a:t>
            </a:r>
          </a:p>
          <a:p>
            <a:r>
              <a:rPr lang="en-US" dirty="0" smtClean="0">
                <a:latin typeface="Avenir Light"/>
                <a:cs typeface="Avenir Light"/>
              </a:rPr>
              <a:t>Particle emissions</a:t>
            </a:r>
          </a:p>
          <a:p>
            <a:pPr lvl="1"/>
            <a:r>
              <a:rPr lang="en-US" dirty="0" smtClean="0">
                <a:latin typeface="Avenir Light"/>
                <a:cs typeface="Avenir Light"/>
              </a:rPr>
              <a:t>Comes from feed and animal dander</a:t>
            </a:r>
          </a:p>
          <a:p>
            <a:pPr lvl="2"/>
            <a:r>
              <a:rPr lang="en-US" dirty="0" smtClean="0">
                <a:latin typeface="Avenir Light"/>
                <a:cs typeface="Avenir Light"/>
              </a:rPr>
              <a:t>Rapidly dispersed through atmosphere and deposited on land</a:t>
            </a:r>
          </a:p>
          <a:p>
            <a:pPr lvl="2"/>
            <a:endParaRPr lang="en-US" dirty="0" smtClean="0">
              <a:latin typeface="Avenir Light"/>
              <a:cs typeface="Avenir Light"/>
            </a:endParaRPr>
          </a:p>
          <a:p>
            <a:r>
              <a:rPr lang="en-US" sz="2400" dirty="0" smtClean="0">
                <a:latin typeface="Avenir Light"/>
                <a:cs typeface="Avenir Light"/>
              </a:rPr>
              <a:t>Source</a:t>
            </a:r>
          </a:p>
          <a:p>
            <a:pPr lvl="1"/>
            <a:r>
              <a:rPr lang="en-US" sz="2100" cap="small" dirty="0" smtClean="0">
                <a:latin typeface="Avenir Light"/>
                <a:cs typeface="Avenir Light"/>
              </a:rPr>
              <a:t>Claudia Copeland, Cong. Research Serv., RL 32947, Air Quality Issues and Animal Agriculture: EPA’s Air Compliance Agreement</a:t>
            </a:r>
            <a:r>
              <a:rPr lang="en-US" sz="2100" cap="small" dirty="0">
                <a:latin typeface="Avenir Light"/>
                <a:cs typeface="Avenir Light"/>
              </a:rPr>
              <a:t> </a:t>
            </a:r>
            <a:r>
              <a:rPr lang="en-US" sz="2100" dirty="0" smtClean="0">
                <a:latin typeface="Avenir Light"/>
                <a:cs typeface="Avenir Light"/>
              </a:rPr>
              <a:t>1 (2014). </a:t>
            </a:r>
            <a:endParaRPr lang="en-US" sz="2100" dirty="0">
              <a:solidFill>
                <a:srgbClr val="FFFF00"/>
              </a:solidFill>
              <a:latin typeface="Avenir Light"/>
              <a:cs typeface="Avenir Light"/>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latin typeface="Avenir Light"/>
                <a:cs typeface="Avenir Light"/>
              </a:rPr>
              <a:t>15</a:t>
            </a:fld>
            <a:endParaRPr lang="en-US" dirty="0">
              <a:latin typeface="Avenir Light"/>
              <a:cs typeface="Avenir Light"/>
            </a:endParaRPr>
          </a:p>
        </p:txBody>
      </p:sp>
    </p:spTree>
    <p:extLst>
      <p:ext uri="{BB962C8B-B14F-4D97-AF65-F5344CB8AC3E}">
        <p14:creationId xmlns:p14="http://schemas.microsoft.com/office/powerpoint/2010/main" val="17225240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How CAFOs Harm: Air Pollution</a:t>
            </a:r>
            <a:endParaRPr lang="en-US" dirty="0"/>
          </a:p>
        </p:txBody>
      </p:sp>
      <p:sp>
        <p:nvSpPr>
          <p:cNvPr id="3" name="Content Placeholder 2"/>
          <p:cNvSpPr>
            <a:spLocks noGrp="1"/>
          </p:cNvSpPr>
          <p:nvPr>
            <p:ph idx="1"/>
          </p:nvPr>
        </p:nvSpPr>
        <p:spPr>
          <a:xfrm>
            <a:off x="457200" y="1600200"/>
            <a:ext cx="8229600" cy="4583071"/>
          </a:xfrm>
        </p:spPr>
        <p:txBody>
          <a:bodyPr>
            <a:normAutofit fontScale="70000" lnSpcReduction="20000"/>
          </a:bodyPr>
          <a:lstStyle/>
          <a:p>
            <a:endParaRPr lang="en-US" dirty="0" smtClean="0"/>
          </a:p>
          <a:p>
            <a:endParaRPr lang="en-US" dirty="0"/>
          </a:p>
          <a:p>
            <a:endParaRPr lang="en-US" dirty="0" smtClean="0"/>
          </a:p>
          <a:p>
            <a:endParaRPr lang="en-US" dirty="0" smtClean="0"/>
          </a:p>
          <a:p>
            <a:endParaRPr lang="en-US" dirty="0"/>
          </a:p>
          <a:p>
            <a:endParaRPr lang="en-US"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smtClean="0"/>
          </a:p>
          <a:p>
            <a:r>
              <a:rPr lang="en-US" sz="1800" dirty="0" smtClean="0"/>
              <a:t>Source</a:t>
            </a:r>
          </a:p>
          <a:p>
            <a:pPr lvl="1"/>
            <a:r>
              <a:rPr lang="en-US" sz="1600" dirty="0" smtClean="0"/>
              <a:t>EPA, Sources of Greenhouse </a:t>
            </a:r>
            <a:r>
              <a:rPr lang="en-US" sz="1600" dirty="0"/>
              <a:t>Gas Emissions, https://</a:t>
            </a:r>
            <a:r>
              <a:rPr lang="en-US" sz="1600" dirty="0" err="1"/>
              <a:t>www.epa.gov</a:t>
            </a:r>
            <a:r>
              <a:rPr lang="en-US" sz="1600" dirty="0"/>
              <a:t>/</a:t>
            </a:r>
            <a:r>
              <a:rPr lang="en-US" sz="1600" dirty="0" err="1"/>
              <a:t>ghgemissions</a:t>
            </a:r>
            <a:r>
              <a:rPr lang="en-US" sz="1600" dirty="0"/>
              <a:t>/sources-greenhouse-gas-</a:t>
            </a:r>
            <a:r>
              <a:rPr lang="en-US" sz="1600" dirty="0" smtClean="0"/>
              <a:t>emissions.</a:t>
            </a:r>
            <a:endParaRPr lang="en-US" sz="1600" dirty="0"/>
          </a:p>
        </p:txBody>
      </p:sp>
      <p:sp>
        <p:nvSpPr>
          <p:cNvPr id="4" name="Slide Number Placeholder 3"/>
          <p:cNvSpPr>
            <a:spLocks noGrp="1"/>
          </p:cNvSpPr>
          <p:nvPr>
            <p:ph type="sldNum" sz="quarter" idx="12"/>
          </p:nvPr>
        </p:nvSpPr>
        <p:spPr/>
        <p:txBody>
          <a:bodyPr/>
          <a:lstStyle/>
          <a:p>
            <a:fld id="{0FB56013-B943-42BA-886F-6F9D4EB85E9D}" type="slidenum">
              <a:rPr lang="en-US" smtClean="0"/>
              <a:t>16</a:t>
            </a:fld>
            <a:endParaRPr lang="en-US"/>
          </a:p>
        </p:txBody>
      </p:sp>
      <p:pic>
        <p:nvPicPr>
          <p:cNvPr id="9" name="Picture 8" descr="ghge-sources-overvi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239" y="1600200"/>
            <a:ext cx="3428590" cy="3670510"/>
          </a:xfrm>
          <a:prstGeom prst="rect">
            <a:avLst/>
          </a:prstGeom>
        </p:spPr>
      </p:pic>
    </p:spTree>
    <p:extLst>
      <p:ext uri="{BB962C8B-B14F-4D97-AF65-F5344CB8AC3E}">
        <p14:creationId xmlns:p14="http://schemas.microsoft.com/office/powerpoint/2010/main" val="15047955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venir Light"/>
                <a:cs typeface="Avenir Light"/>
              </a:rPr>
              <a:t>Federal Laws and Regulations?	</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latin typeface="Avenir Light"/>
                <a:cs typeface="Avenir Light"/>
              </a:rPr>
              <a:t>Clean Water Act (CWA)</a:t>
            </a:r>
          </a:p>
          <a:p>
            <a:pPr lvl="1"/>
            <a:r>
              <a:rPr lang="en-US" dirty="0">
                <a:latin typeface="Avenir Light"/>
                <a:cs typeface="Avenir Light"/>
              </a:rPr>
              <a:t>A</a:t>
            </a:r>
            <a:r>
              <a:rPr lang="en-US" dirty="0" smtClean="0">
                <a:latin typeface="Avenir Light"/>
                <a:cs typeface="Avenir Light"/>
              </a:rPr>
              <a:t>uthorizes </a:t>
            </a:r>
            <a:r>
              <a:rPr lang="en-US" dirty="0">
                <a:latin typeface="Avenir Light"/>
                <a:cs typeface="Avenir Light"/>
              </a:rPr>
              <a:t>the regulation and enforcement of requirements that govern waste discharges into </a:t>
            </a:r>
            <a:r>
              <a:rPr lang="en-US" dirty="0" smtClean="0">
                <a:latin typeface="Avenir Light"/>
                <a:cs typeface="Avenir Light"/>
              </a:rPr>
              <a:t>WOTUS.</a:t>
            </a:r>
          </a:p>
          <a:p>
            <a:r>
              <a:rPr lang="en-US" dirty="0" smtClean="0">
                <a:latin typeface="Avenir Light"/>
                <a:cs typeface="Avenir Light"/>
              </a:rPr>
              <a:t>Clean Air Act (CAA)</a:t>
            </a:r>
          </a:p>
          <a:p>
            <a:pPr lvl="1"/>
            <a:r>
              <a:rPr lang="en-US" dirty="0">
                <a:latin typeface="Avenir Light"/>
                <a:cs typeface="Avenir Light"/>
              </a:rPr>
              <a:t>A</a:t>
            </a:r>
            <a:r>
              <a:rPr lang="en-US" dirty="0" smtClean="0">
                <a:latin typeface="Avenir Light"/>
                <a:cs typeface="Avenir Light"/>
              </a:rPr>
              <a:t>uthorizes </a:t>
            </a:r>
            <a:r>
              <a:rPr lang="en-US" dirty="0">
                <a:latin typeface="Avenir Light"/>
                <a:cs typeface="Avenir Light"/>
              </a:rPr>
              <a:t>EPA to </a:t>
            </a:r>
            <a:r>
              <a:rPr lang="en-US" dirty="0" smtClean="0">
                <a:latin typeface="Avenir Light"/>
                <a:cs typeface="Avenir Light"/>
              </a:rPr>
              <a:t>1) set </a:t>
            </a:r>
            <a:r>
              <a:rPr lang="en-US" dirty="0">
                <a:latin typeface="Avenir Light"/>
                <a:cs typeface="Avenir Light"/>
              </a:rPr>
              <a:t>mobile source limits, ambient air quality standards, hazardous air pollutant emission standards, standards for new pollution sources, and significant deterioration </a:t>
            </a:r>
            <a:r>
              <a:rPr lang="en-US" dirty="0" smtClean="0">
                <a:latin typeface="Avenir Light"/>
                <a:cs typeface="Avenir Light"/>
              </a:rPr>
              <a:t>requirements; 2) </a:t>
            </a:r>
            <a:r>
              <a:rPr lang="en-US" dirty="0">
                <a:latin typeface="Avenir Light"/>
                <a:cs typeface="Avenir Light"/>
              </a:rPr>
              <a:t>identify areas that do not attain federal ambient air quality standards set under the act; to administer a cap-and-trade program to reduce acid </a:t>
            </a:r>
            <a:r>
              <a:rPr lang="en-US" dirty="0" smtClean="0">
                <a:latin typeface="Avenir Light"/>
                <a:cs typeface="Avenir Light"/>
              </a:rPr>
              <a:t>rain; 3) phase </a:t>
            </a:r>
            <a:r>
              <a:rPr lang="en-US" dirty="0">
                <a:latin typeface="Avenir Light"/>
                <a:cs typeface="Avenir Light"/>
              </a:rPr>
              <a:t>out substances that deplete the Earth’s stratospheric ozone </a:t>
            </a:r>
            <a:r>
              <a:rPr lang="en-US" dirty="0" smtClean="0">
                <a:latin typeface="Avenir Light"/>
                <a:cs typeface="Avenir Light"/>
              </a:rPr>
              <a:t>layer. </a:t>
            </a:r>
          </a:p>
          <a:p>
            <a:r>
              <a:rPr lang="en-US" dirty="0">
                <a:latin typeface="Avenir Light"/>
                <a:cs typeface="Avenir Light"/>
              </a:rPr>
              <a:t>Comprehensive Environmental Response, Compensation, and Liability Act </a:t>
            </a:r>
            <a:r>
              <a:rPr lang="en-US" dirty="0" smtClean="0">
                <a:latin typeface="Avenir Light"/>
                <a:cs typeface="Avenir Light"/>
              </a:rPr>
              <a:t>(CERCLA)</a:t>
            </a:r>
          </a:p>
          <a:p>
            <a:pPr lvl="1"/>
            <a:r>
              <a:rPr lang="en-US" dirty="0">
                <a:latin typeface="Avenir Light"/>
                <a:cs typeface="Avenir Light"/>
              </a:rPr>
              <a:t>Addresses cleanup of contamination when hazardous substances are released</a:t>
            </a:r>
            <a:r>
              <a:rPr lang="en-US" dirty="0" smtClean="0">
                <a:latin typeface="Avenir Light"/>
                <a:cs typeface="Avenir Light"/>
              </a:rPr>
              <a:t>.</a:t>
            </a:r>
          </a:p>
          <a:p>
            <a:r>
              <a:rPr lang="en-US" dirty="0">
                <a:latin typeface="Avenir Light"/>
                <a:cs typeface="Avenir Light"/>
              </a:rPr>
              <a:t>Emergency Planning and Community Right-to-Know Act </a:t>
            </a:r>
            <a:r>
              <a:rPr lang="en-US" dirty="0" smtClean="0">
                <a:latin typeface="Avenir Light"/>
                <a:cs typeface="Avenir Light"/>
              </a:rPr>
              <a:t>(EPCRA)</a:t>
            </a:r>
          </a:p>
          <a:p>
            <a:pPr lvl="1"/>
            <a:r>
              <a:rPr lang="en-US" dirty="0">
                <a:latin typeface="Avenir Light"/>
                <a:cs typeface="Avenir Light"/>
              </a:rPr>
              <a:t>Addresses industrial reporting of toxic </a:t>
            </a:r>
            <a:r>
              <a:rPr lang="en-US" dirty="0" smtClean="0">
                <a:latin typeface="Avenir Light"/>
                <a:cs typeface="Avenir Light"/>
              </a:rPr>
              <a:t>releases.</a:t>
            </a:r>
          </a:p>
          <a:p>
            <a:pPr marL="457200" lvl="1" indent="0">
              <a:buNone/>
            </a:pPr>
            <a:endParaRPr lang="en-US" dirty="0" smtClean="0">
              <a:latin typeface="Avenir Light"/>
              <a:cs typeface="Avenir Light"/>
            </a:endParaRPr>
          </a:p>
          <a:p>
            <a:r>
              <a:rPr lang="en-US" dirty="0" smtClean="0">
                <a:latin typeface="Avenir Light"/>
                <a:cs typeface="Avenir Light"/>
              </a:rPr>
              <a:t>Source</a:t>
            </a:r>
          </a:p>
          <a:p>
            <a:pPr lvl="1"/>
            <a:r>
              <a:rPr lang="en-US" cap="small" dirty="0" smtClean="0">
                <a:latin typeface="Avenir Light"/>
                <a:cs typeface="Avenir Light"/>
              </a:rPr>
              <a:t>David M. Bearden et al, </a:t>
            </a:r>
            <a:r>
              <a:rPr lang="en-US" cap="small" dirty="0">
                <a:latin typeface="Avenir Light"/>
                <a:cs typeface="Avenir Light"/>
              </a:rPr>
              <a:t>Cong. Research Serv., RL </a:t>
            </a:r>
            <a:r>
              <a:rPr lang="en-US" cap="small" dirty="0" smtClean="0">
                <a:latin typeface="Avenir Light"/>
                <a:cs typeface="Avenir Light"/>
              </a:rPr>
              <a:t>30798, Environmental Laws: Summaries of Major Statutes Administered by the Environmental Protection Agency </a:t>
            </a:r>
            <a:r>
              <a:rPr lang="en-US" dirty="0" smtClean="0">
                <a:latin typeface="Avenir Light"/>
                <a:cs typeface="Avenir Light"/>
              </a:rPr>
              <a:t>(2013)</a:t>
            </a:r>
            <a:r>
              <a:rPr lang="en-US" dirty="0">
                <a:latin typeface="Avenir Light"/>
                <a:cs typeface="Avenir Light"/>
              </a:rPr>
              <a:t>.  </a:t>
            </a:r>
            <a:endParaRPr lang="en-US" dirty="0" smtClean="0">
              <a:latin typeface="Avenir Light"/>
              <a:cs typeface="Avenir Light"/>
            </a:endParaRPr>
          </a:p>
          <a:p>
            <a:endParaRPr lang="en-US" dirty="0"/>
          </a:p>
        </p:txBody>
      </p:sp>
      <p:sp>
        <p:nvSpPr>
          <p:cNvPr id="4" name="Slide Number Placeholder 3"/>
          <p:cNvSpPr>
            <a:spLocks noGrp="1"/>
          </p:cNvSpPr>
          <p:nvPr>
            <p:ph type="sldNum" sz="quarter" idx="12"/>
          </p:nvPr>
        </p:nvSpPr>
        <p:spPr/>
        <p:txBody>
          <a:bodyPr/>
          <a:lstStyle/>
          <a:p>
            <a:fld id="{0FB56013-B943-42BA-886F-6F9D4EB85E9D}" type="slidenum">
              <a:rPr lang="en-US" smtClean="0"/>
              <a:t>17</a:t>
            </a:fld>
            <a:endParaRPr lang="en-US"/>
          </a:p>
        </p:txBody>
      </p:sp>
    </p:spTree>
    <p:extLst>
      <p:ext uri="{BB962C8B-B14F-4D97-AF65-F5344CB8AC3E}">
        <p14:creationId xmlns:p14="http://schemas.microsoft.com/office/powerpoint/2010/main" val="28221028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venir Light"/>
                <a:cs typeface="Avenir Light"/>
              </a:rPr>
              <a:t>Clean Water Act</a:t>
            </a:r>
            <a:endParaRPr lang="en-US" dirty="0">
              <a:latin typeface="Avenir Light"/>
              <a:cs typeface="Avenir Light"/>
            </a:endParaRPr>
          </a:p>
        </p:txBody>
      </p:sp>
      <p:sp>
        <p:nvSpPr>
          <p:cNvPr id="3" name="Content Placeholder 2"/>
          <p:cNvSpPr>
            <a:spLocks noGrp="1"/>
          </p:cNvSpPr>
          <p:nvPr>
            <p:ph idx="1"/>
          </p:nvPr>
        </p:nvSpPr>
        <p:spPr>
          <a:xfrm>
            <a:off x="455320" y="1600200"/>
            <a:ext cx="8229600" cy="4525963"/>
          </a:xfrm>
        </p:spPr>
        <p:txBody>
          <a:bodyPr>
            <a:normAutofit/>
          </a:bodyPr>
          <a:lstStyle/>
          <a:p>
            <a:r>
              <a:rPr lang="en-US" dirty="0" smtClean="0">
                <a:latin typeface="Avenir Light"/>
                <a:cs typeface="Avenir Light"/>
              </a:rPr>
              <a:t>CAFOs are point sources under CWA.</a:t>
            </a:r>
            <a:endParaRPr lang="en-US" dirty="0">
              <a:latin typeface="Avenir Light"/>
              <a:cs typeface="Avenir Light"/>
            </a:endParaRPr>
          </a:p>
          <a:p>
            <a:pPr lvl="1"/>
            <a:r>
              <a:rPr lang="en-US" dirty="0" smtClean="0">
                <a:latin typeface="Avenir Light"/>
                <a:cs typeface="Avenir Light"/>
              </a:rPr>
              <a:t>Subject to NPDES permitting under section 402.</a:t>
            </a:r>
          </a:p>
          <a:p>
            <a:pPr lvl="2"/>
            <a:r>
              <a:rPr lang="en-US" dirty="0" smtClean="0">
                <a:latin typeface="Avenir Light"/>
                <a:cs typeface="Avenir Light"/>
              </a:rPr>
              <a:t>May not discharge pollutants into WOTUS without a permit. </a:t>
            </a:r>
          </a:p>
          <a:p>
            <a:pPr lvl="2"/>
            <a:r>
              <a:rPr lang="en-US" dirty="0" smtClean="0">
                <a:latin typeface="Avenir Light"/>
                <a:cs typeface="Avenir Light"/>
              </a:rPr>
              <a:t>Each permit establishes effluent limitations in accordance with the effluent limitation guidelines.</a:t>
            </a:r>
          </a:p>
          <a:p>
            <a:pPr marL="57150" indent="0">
              <a:buNone/>
            </a:pPr>
            <a:endParaRPr lang="en-US" dirty="0" smtClean="0"/>
          </a:p>
          <a:p>
            <a:r>
              <a:rPr lang="en-US" sz="2400" dirty="0" smtClean="0">
                <a:latin typeface="Avenir Light"/>
                <a:cs typeface="Avenir Light"/>
              </a:rPr>
              <a:t>Source</a:t>
            </a:r>
          </a:p>
          <a:p>
            <a:pPr lvl="2"/>
            <a:r>
              <a:rPr lang="en-US" sz="1800" dirty="0">
                <a:latin typeface="Avenir Light"/>
                <a:cs typeface="Avenir Light"/>
              </a:rPr>
              <a:t>40 C.F.R. § 122 (2012</a:t>
            </a:r>
            <a:r>
              <a:rPr lang="en-US" sz="1800" dirty="0" smtClean="0">
                <a:latin typeface="Avenir Light"/>
                <a:cs typeface="Avenir Light"/>
              </a:rPr>
              <a:t>)</a:t>
            </a:r>
            <a:r>
              <a:rPr lang="en-US" sz="1800" dirty="0">
                <a:latin typeface="Avenir Light"/>
                <a:cs typeface="Avenir Light"/>
              </a:rPr>
              <a:t>.</a:t>
            </a:r>
          </a:p>
        </p:txBody>
      </p:sp>
      <p:sp>
        <p:nvSpPr>
          <p:cNvPr id="5" name="Slide Number Placeholder 4"/>
          <p:cNvSpPr>
            <a:spLocks noGrp="1"/>
          </p:cNvSpPr>
          <p:nvPr>
            <p:ph type="sldNum" sz="quarter" idx="12"/>
          </p:nvPr>
        </p:nvSpPr>
        <p:spPr/>
        <p:txBody>
          <a:bodyPr/>
          <a:lstStyle/>
          <a:p>
            <a:fld id="{0FB56013-B943-42BA-886F-6F9D4EB85E9D}" type="slidenum">
              <a:rPr lang="en-US" smtClean="0">
                <a:latin typeface="Avenir Light"/>
                <a:cs typeface="Avenir Light"/>
              </a:rPr>
              <a:t>18</a:t>
            </a:fld>
            <a:endParaRPr lang="en-US" dirty="0">
              <a:latin typeface="Avenir Light"/>
              <a:cs typeface="Avenir Light"/>
            </a:endParaRPr>
          </a:p>
        </p:txBody>
      </p:sp>
    </p:spTree>
    <p:extLst>
      <p:ext uri="{BB962C8B-B14F-4D97-AF65-F5344CB8AC3E}">
        <p14:creationId xmlns:p14="http://schemas.microsoft.com/office/powerpoint/2010/main" val="42497254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venir Light"/>
                <a:cs typeface="Avenir Light"/>
              </a:rPr>
              <a:t>Clean Water </a:t>
            </a:r>
            <a:r>
              <a:rPr lang="en-US" dirty="0" smtClean="0">
                <a:latin typeface="Avenir Light"/>
                <a:cs typeface="Avenir Light"/>
              </a:rPr>
              <a:t>Act: A Timeline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latin typeface="Avenir Light"/>
                <a:cs typeface="Avenir Light"/>
              </a:rPr>
              <a:t>1974: EPA regulates CAFOs for the first time</a:t>
            </a:r>
          </a:p>
          <a:p>
            <a:pPr lvl="1"/>
            <a:r>
              <a:rPr lang="en-US" dirty="0" smtClean="0">
                <a:latin typeface="Avenir Light"/>
                <a:cs typeface="Avenir Light"/>
              </a:rPr>
              <a:t>Defines CAFOs.</a:t>
            </a:r>
          </a:p>
          <a:p>
            <a:pPr lvl="1"/>
            <a:r>
              <a:rPr lang="en-US" dirty="0" smtClean="0">
                <a:latin typeface="Avenir Light"/>
                <a:cs typeface="Avenir Light"/>
              </a:rPr>
              <a:t>Sets forth NPDES permitting requirements, and establishes effluent limitation guidelines.</a:t>
            </a:r>
          </a:p>
          <a:p>
            <a:r>
              <a:rPr lang="en-US" dirty="0" smtClean="0">
                <a:latin typeface="Avenir Light"/>
                <a:cs typeface="Avenir Light"/>
              </a:rPr>
              <a:t>2003: CAFO Rule</a:t>
            </a:r>
          </a:p>
          <a:p>
            <a:pPr lvl="1"/>
            <a:r>
              <a:rPr lang="en-US" dirty="0" smtClean="0">
                <a:latin typeface="Avenir Light"/>
                <a:cs typeface="Avenir Light"/>
              </a:rPr>
              <a:t>The first update since 1974.</a:t>
            </a:r>
          </a:p>
          <a:p>
            <a:pPr lvl="1"/>
            <a:r>
              <a:rPr lang="en-US" dirty="0" smtClean="0">
                <a:latin typeface="Avenir Light"/>
                <a:cs typeface="Avenir Light"/>
              </a:rPr>
              <a:t>Aimed to update regulations in keeping with vastly changing landscape of industrial farming. </a:t>
            </a:r>
          </a:p>
          <a:p>
            <a:pPr lvl="1"/>
            <a:r>
              <a:rPr lang="en-US" dirty="0" smtClean="0">
                <a:latin typeface="Avenir Light"/>
                <a:cs typeface="Avenir Light"/>
              </a:rPr>
              <a:t>Aimed to address inadequate compliance.</a:t>
            </a:r>
          </a:p>
          <a:p>
            <a:pPr marL="457200" lvl="1" indent="0">
              <a:buNone/>
            </a:pPr>
            <a:endParaRPr lang="en-US" dirty="0" smtClean="0">
              <a:latin typeface="Avenir Light"/>
              <a:cs typeface="Avenir Light"/>
            </a:endParaRPr>
          </a:p>
          <a:p>
            <a:r>
              <a:rPr lang="en-US" sz="2600" dirty="0" smtClean="0">
                <a:latin typeface="Avenir Light"/>
                <a:cs typeface="Avenir Light"/>
              </a:rPr>
              <a:t>Sources</a:t>
            </a:r>
          </a:p>
          <a:p>
            <a:pPr lvl="1"/>
            <a:r>
              <a:rPr lang="it-IT" sz="2300" dirty="0">
                <a:latin typeface="Avenir Light"/>
                <a:cs typeface="Avenir Light"/>
              </a:rPr>
              <a:t>41 Fed. Reg. 11,458 (Mar. 18, 1976); 39 Fed. Reg. 15 5704 (</a:t>
            </a:r>
            <a:r>
              <a:rPr lang="it-IT" sz="2300" dirty="0" err="1">
                <a:latin typeface="Avenir Light"/>
                <a:cs typeface="Avenir Light"/>
              </a:rPr>
              <a:t>Feb</a:t>
            </a:r>
            <a:r>
              <a:rPr lang="it-IT" sz="2300" dirty="0">
                <a:latin typeface="Avenir Light"/>
                <a:cs typeface="Avenir Light"/>
              </a:rPr>
              <a:t>. 14, 1974</a:t>
            </a:r>
            <a:r>
              <a:rPr lang="it-IT" sz="2300" dirty="0" smtClean="0">
                <a:latin typeface="Avenir Light"/>
                <a:cs typeface="Avenir Light"/>
              </a:rPr>
              <a:t>); </a:t>
            </a:r>
            <a:r>
              <a:rPr lang="fr-FR" sz="2300" dirty="0" smtClean="0">
                <a:latin typeface="Avenir Light"/>
                <a:cs typeface="Avenir Light"/>
              </a:rPr>
              <a:t>40 C.F.R. §§ 9, 122, 123, 412 (2003).</a:t>
            </a:r>
            <a:endParaRPr lang="fr-FR" sz="2300" dirty="0">
              <a:latin typeface="Avenir Light"/>
              <a:cs typeface="Avenir Light"/>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t>19</a:t>
            </a:fld>
            <a:endParaRPr lang="en-US"/>
          </a:p>
        </p:txBody>
      </p:sp>
    </p:spTree>
    <p:extLst>
      <p:ext uri="{BB962C8B-B14F-4D97-AF65-F5344CB8AC3E}">
        <p14:creationId xmlns:p14="http://schemas.microsoft.com/office/powerpoint/2010/main" val="20813099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Roadmap</a:t>
            </a:r>
            <a:endParaRPr lang="en-US" dirty="0">
              <a:latin typeface="Avenir Light"/>
              <a:cs typeface="Avenir Light"/>
            </a:endParaRPr>
          </a:p>
        </p:txBody>
      </p:sp>
      <p:sp>
        <p:nvSpPr>
          <p:cNvPr id="3" name="Content Placeholder 2"/>
          <p:cNvSpPr>
            <a:spLocks noGrp="1"/>
          </p:cNvSpPr>
          <p:nvPr>
            <p:ph idx="1"/>
          </p:nvPr>
        </p:nvSpPr>
        <p:spPr/>
        <p:txBody>
          <a:bodyPr>
            <a:normAutofit/>
          </a:bodyPr>
          <a:lstStyle/>
          <a:p>
            <a:r>
              <a:rPr lang="en-US" dirty="0" smtClean="0">
                <a:latin typeface="Avenir Light"/>
                <a:cs typeface="Avenir Light"/>
              </a:rPr>
              <a:t>1: What is a CAFO?</a:t>
            </a:r>
          </a:p>
          <a:p>
            <a:r>
              <a:rPr lang="en-US" dirty="0" smtClean="0">
                <a:latin typeface="Avenir Light"/>
                <a:cs typeface="Avenir Light"/>
              </a:rPr>
              <a:t>2: How are CAFOs harmful?</a:t>
            </a:r>
          </a:p>
          <a:p>
            <a:r>
              <a:rPr lang="en-US" dirty="0" smtClean="0">
                <a:latin typeface="Avenir Light"/>
                <a:cs typeface="Avenir Light"/>
              </a:rPr>
              <a:t>3. What laws apply to CAFOs?</a:t>
            </a:r>
          </a:p>
          <a:p>
            <a:r>
              <a:rPr lang="en-US" dirty="0" smtClean="0">
                <a:latin typeface="Avenir Light"/>
                <a:cs typeface="Avenir Light"/>
              </a:rPr>
              <a:t>4. Are there special interests at play?</a:t>
            </a:r>
          </a:p>
          <a:p>
            <a:r>
              <a:rPr lang="en-US" dirty="0">
                <a:latin typeface="Avenir Light"/>
                <a:cs typeface="Avenir Light"/>
              </a:rPr>
              <a:t>5</a:t>
            </a:r>
            <a:r>
              <a:rPr lang="en-US" dirty="0" smtClean="0">
                <a:latin typeface="Avenir Light"/>
                <a:cs typeface="Avenir Light"/>
              </a:rPr>
              <a:t>. What is notable about North Carolina?</a:t>
            </a:r>
          </a:p>
          <a:p>
            <a:r>
              <a:rPr lang="en-US" dirty="0">
                <a:latin typeface="Avenir Light"/>
                <a:cs typeface="Avenir Light"/>
              </a:rPr>
              <a:t>6</a:t>
            </a:r>
            <a:r>
              <a:rPr lang="en-US" dirty="0" smtClean="0">
                <a:latin typeface="Avenir Light"/>
                <a:cs typeface="Avenir Light"/>
              </a:rPr>
              <a:t>. How do we fix this?</a:t>
            </a:r>
            <a:endParaRPr lang="en-US" dirty="0">
              <a:latin typeface="Avenir Light"/>
              <a:cs typeface="Avenir Light"/>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latin typeface="Avenir Light"/>
                <a:cs typeface="Avenir Light"/>
              </a:rPr>
              <a:t>2</a:t>
            </a:fld>
            <a:endParaRPr lang="en-US" dirty="0">
              <a:latin typeface="Avenir Light"/>
              <a:cs typeface="Avenir Light"/>
            </a:endParaRPr>
          </a:p>
        </p:txBody>
      </p:sp>
    </p:spTree>
    <p:extLst>
      <p:ext uri="{BB962C8B-B14F-4D97-AF65-F5344CB8AC3E}">
        <p14:creationId xmlns:p14="http://schemas.microsoft.com/office/powerpoint/2010/main" val="19704152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Clean Water Act: A Timeline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latin typeface="Avenir Light"/>
                <a:cs typeface="Avenir Light"/>
              </a:rPr>
              <a:t>2003: CAFO Rule</a:t>
            </a:r>
          </a:p>
          <a:p>
            <a:pPr lvl="1"/>
            <a:r>
              <a:rPr lang="en-US" dirty="0">
                <a:latin typeface="Avenir Light"/>
                <a:cs typeface="Avenir Light"/>
              </a:rPr>
              <a:t>A</a:t>
            </a:r>
            <a:r>
              <a:rPr lang="en-US" dirty="0" smtClean="0">
                <a:latin typeface="Avenir Light"/>
                <a:cs typeface="Avenir Light"/>
              </a:rPr>
              <a:t>ll CAFOs must apply for NPDES permit.</a:t>
            </a:r>
          </a:p>
          <a:p>
            <a:pPr lvl="2"/>
            <a:r>
              <a:rPr lang="en-US" dirty="0" smtClean="0">
                <a:latin typeface="Avenir Light"/>
                <a:cs typeface="Avenir Light"/>
              </a:rPr>
              <a:t>Exception: Not required if CAFO has “no potential to discharge” manure, etc..</a:t>
            </a:r>
          </a:p>
          <a:p>
            <a:r>
              <a:rPr lang="en-US" dirty="0" smtClean="0">
                <a:latin typeface="Avenir Light"/>
                <a:cs typeface="Avenir Light"/>
              </a:rPr>
              <a:t>2005: </a:t>
            </a:r>
            <a:r>
              <a:rPr lang="en-US" i="1" dirty="0" err="1" smtClean="0">
                <a:latin typeface="Avenir Light"/>
                <a:cs typeface="Avenir Light"/>
              </a:rPr>
              <a:t>Waterkeeper</a:t>
            </a:r>
            <a:r>
              <a:rPr lang="en-US" i="1" dirty="0" smtClean="0">
                <a:latin typeface="Avenir Light"/>
                <a:cs typeface="Avenir Light"/>
              </a:rPr>
              <a:t> Alliance </a:t>
            </a:r>
            <a:endParaRPr lang="en-US" dirty="0" smtClean="0">
              <a:latin typeface="Avenir Light"/>
              <a:cs typeface="Avenir Light"/>
            </a:endParaRPr>
          </a:p>
          <a:p>
            <a:pPr lvl="1"/>
            <a:r>
              <a:rPr lang="en-US" dirty="0" smtClean="0">
                <a:latin typeface="Avenir Light"/>
                <a:cs typeface="Avenir Light"/>
              </a:rPr>
              <a:t>Second Circuit directed EPA to remove requirement that all CAFOs get NPDES permit.</a:t>
            </a:r>
          </a:p>
          <a:p>
            <a:pPr marL="914400" lvl="2" indent="0">
              <a:buNone/>
            </a:pPr>
            <a:endParaRPr lang="en-US" dirty="0" smtClean="0">
              <a:latin typeface="Avenir Light"/>
              <a:cs typeface="Avenir Light"/>
            </a:endParaRPr>
          </a:p>
          <a:p>
            <a:r>
              <a:rPr lang="en-US" sz="2600" dirty="0" smtClean="0">
                <a:latin typeface="Avenir Light"/>
                <a:cs typeface="Avenir Light"/>
              </a:rPr>
              <a:t>Sources</a:t>
            </a:r>
          </a:p>
          <a:p>
            <a:pPr lvl="1"/>
            <a:r>
              <a:rPr lang="fr-FR" sz="2200" dirty="0">
                <a:latin typeface="Avenir Light"/>
                <a:cs typeface="Avenir Light"/>
              </a:rPr>
              <a:t>40 C.F.R. §§ 9, 122, 123, 412 (2003)</a:t>
            </a:r>
            <a:r>
              <a:rPr lang="fr-FR" sz="2200" dirty="0" smtClean="0">
                <a:latin typeface="Avenir Light"/>
                <a:cs typeface="Avenir Light"/>
              </a:rPr>
              <a:t>.</a:t>
            </a:r>
            <a:endParaRPr lang="en-US" sz="2200" dirty="0" smtClean="0">
              <a:latin typeface="Avenir Light"/>
              <a:cs typeface="Avenir Light"/>
            </a:endParaRPr>
          </a:p>
          <a:p>
            <a:pPr lvl="1"/>
            <a:r>
              <a:rPr lang="en-US" sz="2200" i="1" dirty="0" err="1" smtClean="0">
                <a:latin typeface="Avenir Light"/>
                <a:cs typeface="Avenir Light"/>
              </a:rPr>
              <a:t>Waterkeeper</a:t>
            </a:r>
            <a:r>
              <a:rPr lang="en-US" sz="2200" i="1" dirty="0" smtClean="0">
                <a:latin typeface="Avenir Light"/>
                <a:cs typeface="Avenir Light"/>
              </a:rPr>
              <a:t> Alliance v. EPA</a:t>
            </a:r>
            <a:r>
              <a:rPr lang="en-US" sz="2200" dirty="0" smtClean="0">
                <a:latin typeface="Avenir Light"/>
                <a:cs typeface="Avenir Light"/>
              </a:rPr>
              <a:t>, 399 F.3d 486 (2d Cir. 2005). </a:t>
            </a:r>
            <a:endParaRPr lang="en-US" sz="2200" i="1" dirty="0" smtClean="0">
              <a:latin typeface="Avenir Light"/>
              <a:cs typeface="Avenir Light"/>
            </a:endParaRPr>
          </a:p>
          <a:p>
            <a:endParaRPr lang="en-US" dirty="0" smtClean="0">
              <a:latin typeface="Avenir Light"/>
              <a:cs typeface="Avenir Light"/>
            </a:endParaRPr>
          </a:p>
          <a:p>
            <a:pPr lvl="2"/>
            <a:endParaRPr lang="en-US" dirty="0" smtClean="0">
              <a:latin typeface="Avenir Light"/>
              <a:cs typeface="Avenir Light"/>
            </a:endParaRPr>
          </a:p>
          <a:p>
            <a:pPr lvl="1"/>
            <a:endParaRPr lang="en-US" dirty="0" smtClean="0">
              <a:latin typeface="Avenir Light"/>
              <a:cs typeface="Avenir Light"/>
            </a:endParaRPr>
          </a:p>
          <a:p>
            <a:pPr lvl="2"/>
            <a:endParaRPr lang="en-US" dirty="0" smtClean="0">
              <a:latin typeface="Avenir Light"/>
              <a:cs typeface="Avenir Light"/>
            </a:endParaRPr>
          </a:p>
          <a:p>
            <a:pPr lvl="1"/>
            <a:endParaRPr lang="en-US" dirty="0">
              <a:latin typeface="Avenir Light"/>
              <a:cs typeface="Avenir Light"/>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t>20</a:t>
            </a:fld>
            <a:endParaRPr lang="en-US"/>
          </a:p>
        </p:txBody>
      </p:sp>
    </p:spTree>
    <p:extLst>
      <p:ext uri="{BB962C8B-B14F-4D97-AF65-F5344CB8AC3E}">
        <p14:creationId xmlns:p14="http://schemas.microsoft.com/office/powerpoint/2010/main" val="36209916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Clean Water Act: A Timeline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latin typeface="Avenir Light"/>
                <a:cs typeface="Avenir Light"/>
              </a:rPr>
              <a:t>2008: CAFO Rule in response to </a:t>
            </a:r>
            <a:r>
              <a:rPr lang="en-US" i="1" dirty="0" err="1" smtClean="0">
                <a:latin typeface="Avenir Light"/>
                <a:cs typeface="Avenir Light"/>
              </a:rPr>
              <a:t>Waterkeepers</a:t>
            </a:r>
            <a:endParaRPr lang="en-US" dirty="0" smtClean="0">
              <a:latin typeface="Avenir Light"/>
              <a:cs typeface="Avenir Light"/>
            </a:endParaRPr>
          </a:p>
          <a:p>
            <a:pPr lvl="1"/>
            <a:r>
              <a:rPr lang="en-US" dirty="0" smtClean="0">
                <a:latin typeface="Avenir Light"/>
                <a:cs typeface="Avenir Light"/>
              </a:rPr>
              <a:t>Revises requirement for all CAFOs to apply for NPDES permits.</a:t>
            </a:r>
          </a:p>
          <a:p>
            <a:pPr lvl="2"/>
            <a:r>
              <a:rPr lang="en-US" dirty="0" smtClean="0">
                <a:latin typeface="Avenir Light"/>
                <a:cs typeface="Avenir Light"/>
              </a:rPr>
              <a:t>Requires only CAFOs that discharge or propose to discharge to apply for permits.</a:t>
            </a:r>
          </a:p>
          <a:p>
            <a:r>
              <a:rPr lang="en-US" dirty="0" smtClean="0">
                <a:latin typeface="Avenir Light"/>
                <a:cs typeface="Avenir Light"/>
              </a:rPr>
              <a:t>2011: </a:t>
            </a:r>
            <a:r>
              <a:rPr lang="en-US" i="1" dirty="0" smtClean="0">
                <a:latin typeface="Avenir Light"/>
                <a:cs typeface="Avenir Light"/>
              </a:rPr>
              <a:t>Nat’l Pork Producers Council </a:t>
            </a:r>
          </a:p>
          <a:p>
            <a:pPr lvl="1"/>
            <a:r>
              <a:rPr lang="en-US" dirty="0" smtClean="0">
                <a:latin typeface="Avenir Light"/>
                <a:cs typeface="Avenir Light"/>
              </a:rPr>
              <a:t>Fifth Circuit directed EPA to remove requirement that CAFOs that </a:t>
            </a:r>
            <a:r>
              <a:rPr lang="en-US" i="1" dirty="0" smtClean="0">
                <a:latin typeface="Avenir Light"/>
                <a:cs typeface="Avenir Light"/>
              </a:rPr>
              <a:t>propose </a:t>
            </a:r>
            <a:r>
              <a:rPr lang="en-US" dirty="0" smtClean="0">
                <a:latin typeface="Avenir Light"/>
                <a:cs typeface="Avenir Light"/>
              </a:rPr>
              <a:t>to discharge apply for NPDES permits.</a:t>
            </a:r>
          </a:p>
          <a:p>
            <a:r>
              <a:rPr lang="en-US" dirty="0" smtClean="0">
                <a:latin typeface="Avenir Light"/>
                <a:cs typeface="Avenir Light"/>
              </a:rPr>
              <a:t>2012: CAFO Rule in response to </a:t>
            </a:r>
            <a:r>
              <a:rPr lang="en-US" i="1" dirty="0" smtClean="0">
                <a:latin typeface="Avenir Light"/>
                <a:cs typeface="Avenir Light"/>
              </a:rPr>
              <a:t>Nat’l Pork Producers Council</a:t>
            </a:r>
            <a:endParaRPr lang="en-US" dirty="0" smtClean="0">
              <a:latin typeface="Avenir Light"/>
              <a:cs typeface="Avenir Light"/>
            </a:endParaRPr>
          </a:p>
          <a:p>
            <a:pPr lvl="1"/>
            <a:r>
              <a:rPr lang="en-US" dirty="0" smtClean="0">
                <a:latin typeface="Avenir Light"/>
                <a:cs typeface="Avenir Light"/>
              </a:rPr>
              <a:t>Eliminates requirement that CAFOs that propose to discharge must apply for permits. </a:t>
            </a:r>
          </a:p>
          <a:p>
            <a:pPr marL="914400" lvl="2" indent="0">
              <a:buNone/>
            </a:pPr>
            <a:endParaRPr lang="en-US" dirty="0">
              <a:latin typeface="Avenir Light"/>
              <a:cs typeface="Avenir Light"/>
            </a:endParaRPr>
          </a:p>
          <a:p>
            <a:r>
              <a:rPr lang="en-US" sz="2600" dirty="0" smtClean="0">
                <a:latin typeface="Avenir Light"/>
                <a:cs typeface="Avenir Light"/>
              </a:rPr>
              <a:t>Sources</a:t>
            </a:r>
            <a:endParaRPr lang="cs-CZ" sz="2600" dirty="0"/>
          </a:p>
          <a:p>
            <a:pPr lvl="1"/>
            <a:r>
              <a:rPr lang="cs-CZ" sz="2300" dirty="0" smtClean="0">
                <a:latin typeface="Avenir Light"/>
                <a:cs typeface="Avenir Light"/>
              </a:rPr>
              <a:t>40 C.F.R. §§ </a:t>
            </a:r>
            <a:r>
              <a:rPr lang="cs-CZ" sz="2300" dirty="0">
                <a:latin typeface="Avenir Light"/>
                <a:cs typeface="Avenir Light"/>
              </a:rPr>
              <a:t>9, 122, </a:t>
            </a:r>
            <a:r>
              <a:rPr lang="cs-CZ" sz="2300" dirty="0" smtClean="0">
                <a:latin typeface="Avenir Light"/>
                <a:cs typeface="Avenir Light"/>
              </a:rPr>
              <a:t>412 (2008).</a:t>
            </a:r>
          </a:p>
          <a:p>
            <a:pPr lvl="1"/>
            <a:r>
              <a:rPr lang="cs-CZ" sz="2300" dirty="0" err="1">
                <a:latin typeface="Avenir Light"/>
                <a:cs typeface="Avenir Light"/>
              </a:rPr>
              <a:t>Nat’l</a:t>
            </a:r>
            <a:r>
              <a:rPr lang="cs-CZ" sz="2300" dirty="0">
                <a:latin typeface="Avenir Light"/>
                <a:cs typeface="Avenir Light"/>
              </a:rPr>
              <a:t> </a:t>
            </a:r>
            <a:r>
              <a:rPr lang="cs-CZ" sz="2300" dirty="0" err="1">
                <a:latin typeface="Avenir Light"/>
                <a:cs typeface="Avenir Light"/>
              </a:rPr>
              <a:t>Pork</a:t>
            </a:r>
            <a:r>
              <a:rPr lang="cs-CZ" sz="2300" dirty="0">
                <a:latin typeface="Avenir Light"/>
                <a:cs typeface="Avenir Light"/>
              </a:rPr>
              <a:t> </a:t>
            </a:r>
            <a:r>
              <a:rPr lang="cs-CZ" sz="2300" dirty="0" err="1">
                <a:latin typeface="Avenir Light"/>
                <a:cs typeface="Avenir Light"/>
              </a:rPr>
              <a:t>Producers</a:t>
            </a:r>
            <a:r>
              <a:rPr lang="cs-CZ" sz="2300" dirty="0">
                <a:latin typeface="Avenir Light"/>
                <a:cs typeface="Avenir Light"/>
              </a:rPr>
              <a:t> </a:t>
            </a:r>
            <a:r>
              <a:rPr lang="cs-CZ" sz="2300" dirty="0" err="1">
                <a:latin typeface="Avenir Light"/>
                <a:cs typeface="Avenir Light"/>
              </a:rPr>
              <a:t>Council</a:t>
            </a:r>
            <a:r>
              <a:rPr lang="cs-CZ" sz="2300" dirty="0">
                <a:latin typeface="Avenir Light"/>
                <a:cs typeface="Avenir Light"/>
              </a:rPr>
              <a:t> v. </a:t>
            </a:r>
            <a:r>
              <a:rPr lang="cs-CZ" sz="2300" dirty="0" err="1">
                <a:latin typeface="Avenir Light"/>
                <a:cs typeface="Avenir Light"/>
              </a:rPr>
              <a:t>Envtl</a:t>
            </a:r>
            <a:r>
              <a:rPr lang="cs-CZ" sz="2300" dirty="0">
                <a:latin typeface="Avenir Light"/>
                <a:cs typeface="Avenir Light"/>
              </a:rPr>
              <a:t>. </a:t>
            </a:r>
            <a:r>
              <a:rPr lang="cs-CZ" sz="2300" dirty="0" err="1">
                <a:latin typeface="Avenir Light"/>
                <a:cs typeface="Avenir Light"/>
              </a:rPr>
              <a:t>Prot</a:t>
            </a:r>
            <a:r>
              <a:rPr lang="cs-CZ" sz="2300" dirty="0">
                <a:latin typeface="Avenir Light"/>
                <a:cs typeface="Avenir Light"/>
              </a:rPr>
              <a:t>. </a:t>
            </a:r>
            <a:r>
              <a:rPr lang="cs-CZ" sz="2300" dirty="0" err="1">
                <a:latin typeface="Avenir Light"/>
                <a:cs typeface="Avenir Light"/>
              </a:rPr>
              <a:t>Agency</a:t>
            </a:r>
            <a:r>
              <a:rPr lang="cs-CZ" sz="2300" dirty="0">
                <a:latin typeface="Avenir Light"/>
                <a:cs typeface="Avenir Light"/>
              </a:rPr>
              <a:t>, 635 F.3d </a:t>
            </a:r>
            <a:r>
              <a:rPr lang="cs-CZ" sz="2300" dirty="0" smtClean="0">
                <a:latin typeface="Avenir Light"/>
                <a:cs typeface="Avenir Light"/>
              </a:rPr>
              <a:t>738</a:t>
            </a:r>
            <a:r>
              <a:rPr lang="cs-CZ" sz="2300" dirty="0">
                <a:latin typeface="Avenir Light"/>
                <a:cs typeface="Avenir Light"/>
              </a:rPr>
              <a:t>, 745 (5th </a:t>
            </a:r>
            <a:r>
              <a:rPr lang="cs-CZ" sz="2300" dirty="0" err="1">
                <a:latin typeface="Avenir Light"/>
                <a:cs typeface="Avenir Light"/>
              </a:rPr>
              <a:t>Cir</a:t>
            </a:r>
            <a:r>
              <a:rPr lang="cs-CZ" sz="2300" dirty="0">
                <a:latin typeface="Avenir Light"/>
                <a:cs typeface="Avenir Light"/>
              </a:rPr>
              <a:t>. </a:t>
            </a:r>
            <a:r>
              <a:rPr lang="cs-CZ" sz="2300" dirty="0" smtClean="0">
                <a:latin typeface="Avenir Light"/>
                <a:cs typeface="Avenir Light"/>
              </a:rPr>
              <a:t>2011</a:t>
            </a:r>
            <a:r>
              <a:rPr lang="cs-CZ" sz="2300" dirty="0">
                <a:latin typeface="Avenir Light"/>
                <a:cs typeface="Avenir Light"/>
              </a:rPr>
              <a:t>)</a:t>
            </a:r>
            <a:r>
              <a:rPr lang="cs-CZ" sz="2300" dirty="0" smtClean="0">
                <a:latin typeface="Avenir Light"/>
                <a:cs typeface="Avenir Light"/>
              </a:rPr>
              <a:t>.</a:t>
            </a:r>
            <a:endParaRPr lang="cs-CZ" sz="2300" dirty="0">
              <a:latin typeface="Avenir Light"/>
              <a:cs typeface="Avenir Light"/>
            </a:endParaRPr>
          </a:p>
          <a:p>
            <a:pPr lvl="1"/>
            <a:r>
              <a:rPr lang="en-US" sz="2300" dirty="0" smtClean="0">
                <a:latin typeface="Avenir Light"/>
                <a:cs typeface="Avenir Light"/>
              </a:rPr>
              <a:t>40 C.F.R. § 122 (2012).</a:t>
            </a:r>
          </a:p>
        </p:txBody>
      </p:sp>
      <p:sp>
        <p:nvSpPr>
          <p:cNvPr id="4" name="Slide Number Placeholder 3"/>
          <p:cNvSpPr>
            <a:spLocks noGrp="1"/>
          </p:cNvSpPr>
          <p:nvPr>
            <p:ph type="sldNum" sz="quarter" idx="12"/>
          </p:nvPr>
        </p:nvSpPr>
        <p:spPr/>
        <p:txBody>
          <a:bodyPr/>
          <a:lstStyle/>
          <a:p>
            <a:fld id="{0FB56013-B943-42BA-886F-6F9D4EB85E9D}" type="slidenum">
              <a:rPr lang="en-US" smtClean="0"/>
              <a:t>21</a:t>
            </a:fld>
            <a:endParaRPr lang="en-US"/>
          </a:p>
        </p:txBody>
      </p:sp>
    </p:spTree>
    <p:extLst>
      <p:ext uri="{BB962C8B-B14F-4D97-AF65-F5344CB8AC3E}">
        <p14:creationId xmlns:p14="http://schemas.microsoft.com/office/powerpoint/2010/main" val="13597320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Clean Water Act: A Timeline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latin typeface="Avenir Light"/>
                <a:cs typeface="Avenir Light"/>
              </a:rPr>
              <a:t>2015:</a:t>
            </a:r>
          </a:p>
          <a:p>
            <a:pPr lvl="1"/>
            <a:r>
              <a:rPr lang="en-US" dirty="0" smtClean="0">
                <a:latin typeface="Avenir Light"/>
                <a:cs typeface="Avenir Light"/>
              </a:rPr>
              <a:t>EPA estimated there were 19,245 total CAFOs in the United States</a:t>
            </a:r>
          </a:p>
          <a:p>
            <a:pPr lvl="2"/>
            <a:r>
              <a:rPr lang="en-US" dirty="0" smtClean="0">
                <a:latin typeface="Avenir Light"/>
                <a:cs typeface="Avenir Light"/>
              </a:rPr>
              <a:t>Of those, about 6,445 CAFOs (33%) have NPDES permits</a:t>
            </a:r>
          </a:p>
          <a:p>
            <a:r>
              <a:rPr lang="en-US" dirty="0">
                <a:latin typeface="Avenir Light"/>
                <a:cs typeface="Avenir Light"/>
              </a:rPr>
              <a:t>Noncompliance widespread</a:t>
            </a:r>
          </a:p>
          <a:p>
            <a:pPr lvl="1"/>
            <a:r>
              <a:rPr lang="en-US" dirty="0">
                <a:latin typeface="Avenir Light"/>
                <a:cs typeface="Avenir Light"/>
              </a:rPr>
              <a:t>Iowa only issued NPDPS permits to 2% of its CAFOs.</a:t>
            </a:r>
          </a:p>
          <a:p>
            <a:pPr lvl="1"/>
            <a:r>
              <a:rPr lang="en-US" dirty="0">
                <a:latin typeface="Avenir Light"/>
                <a:cs typeface="Avenir Light"/>
              </a:rPr>
              <a:t>EPA almost never refers CAFO cases to DOJ for prosecution.</a:t>
            </a:r>
          </a:p>
          <a:p>
            <a:endParaRPr lang="en-US" dirty="0" smtClean="0">
              <a:latin typeface="Avenir Light"/>
              <a:cs typeface="Avenir Light"/>
            </a:endParaRPr>
          </a:p>
          <a:p>
            <a:pPr lvl="1"/>
            <a:endParaRPr lang="en-US" dirty="0">
              <a:latin typeface="Avenir Light"/>
              <a:cs typeface="Avenir Light"/>
            </a:endParaRPr>
          </a:p>
          <a:p>
            <a:r>
              <a:rPr lang="en-US" sz="2600" dirty="0" smtClean="0">
                <a:latin typeface="Avenir Light"/>
                <a:cs typeface="Avenir Light"/>
              </a:rPr>
              <a:t>Sources</a:t>
            </a:r>
          </a:p>
          <a:p>
            <a:pPr lvl="1"/>
            <a:r>
              <a:rPr lang="en-US" sz="2200" dirty="0" smtClean="0">
                <a:latin typeface="Avenir Light"/>
                <a:cs typeface="Avenir Light"/>
              </a:rPr>
              <a:t>EPA, NPDES CAFO Permitting Status Report, https</a:t>
            </a:r>
            <a:r>
              <a:rPr lang="en-US" sz="2200" dirty="0">
                <a:latin typeface="Avenir Light"/>
                <a:cs typeface="Avenir Light"/>
              </a:rPr>
              <a:t>://</a:t>
            </a:r>
            <a:r>
              <a:rPr lang="en-US" sz="2200" dirty="0" err="1">
                <a:latin typeface="Avenir Light"/>
                <a:cs typeface="Avenir Light"/>
              </a:rPr>
              <a:t>www.epa.gov</a:t>
            </a:r>
            <a:r>
              <a:rPr lang="en-US" sz="2200" dirty="0">
                <a:latin typeface="Avenir Light"/>
                <a:cs typeface="Avenir Light"/>
              </a:rPr>
              <a:t>/sites/production/files/2016-06/</a:t>
            </a:r>
            <a:r>
              <a:rPr lang="en-US" sz="2200" dirty="0" smtClean="0">
                <a:latin typeface="Avenir Light"/>
                <a:cs typeface="Avenir Light"/>
              </a:rPr>
              <a:t>documents tracksum_endyear2015</a:t>
            </a:r>
            <a:br>
              <a:rPr lang="en-US" sz="2200" dirty="0" smtClean="0">
                <a:latin typeface="Avenir Light"/>
                <a:cs typeface="Avenir Light"/>
              </a:rPr>
            </a:br>
            <a:r>
              <a:rPr lang="en-US" sz="2200" dirty="0" smtClean="0">
                <a:latin typeface="Avenir Light"/>
                <a:cs typeface="Avenir Light"/>
              </a:rPr>
              <a:t>.</a:t>
            </a:r>
            <a:r>
              <a:rPr lang="en-US" sz="2200" dirty="0" err="1" smtClean="0">
                <a:latin typeface="Avenir Light"/>
                <a:cs typeface="Avenir Light"/>
              </a:rPr>
              <a:t>pdf</a:t>
            </a:r>
            <a:endParaRPr lang="en-US" sz="2200" dirty="0" smtClean="0">
              <a:latin typeface="Avenir Light"/>
              <a:cs typeface="Avenir Light"/>
            </a:endParaRPr>
          </a:p>
          <a:p>
            <a:pPr lvl="1"/>
            <a:r>
              <a:rPr lang="en-US" sz="2200" dirty="0">
                <a:latin typeface="Avenir Light"/>
                <a:cs typeface="Avenir Light"/>
              </a:rPr>
              <a:t>Michele M. Merkel, </a:t>
            </a:r>
            <a:r>
              <a:rPr lang="en-US" sz="2200" i="1" dirty="0">
                <a:latin typeface="Avenir Light"/>
                <a:cs typeface="Avenir Light"/>
              </a:rPr>
              <a:t>EPA and State Failures to Regulate CAFOs Under Federal Environmental Laws: Outline of Remarks Prepared for the National Commission on Industrial Farm Animal Production Meeting on September 11, 2006</a:t>
            </a:r>
            <a:r>
              <a:rPr lang="en-US" sz="2200" dirty="0">
                <a:latin typeface="Avenir Light"/>
                <a:cs typeface="Avenir Light"/>
              </a:rPr>
              <a:t>, http://</a:t>
            </a:r>
            <a:r>
              <a:rPr lang="en-US" sz="2200" dirty="0" err="1">
                <a:latin typeface="Avenir Light"/>
                <a:cs typeface="Avenir Light"/>
              </a:rPr>
              <a:t>environmentalintegrity.org</a:t>
            </a:r>
            <a:r>
              <a:rPr lang="en-US" sz="2200" dirty="0">
                <a:latin typeface="Avenir Light"/>
                <a:cs typeface="Avenir Light"/>
              </a:rPr>
              <a:t>/</a:t>
            </a:r>
            <a:r>
              <a:rPr lang="en-US" sz="2200" dirty="0" err="1">
                <a:latin typeface="Avenir Light"/>
                <a:cs typeface="Avenir Light"/>
              </a:rPr>
              <a:t>pdf</a:t>
            </a:r>
            <a:r>
              <a:rPr lang="en-US" sz="2200" dirty="0">
                <a:latin typeface="Avenir Light"/>
                <a:cs typeface="Avenir Light"/>
              </a:rPr>
              <a:t>/publications/</a:t>
            </a:r>
            <a:r>
              <a:rPr lang="en-US" sz="2200" dirty="0" err="1">
                <a:latin typeface="Avenir Light"/>
                <a:cs typeface="Avenir Light"/>
              </a:rPr>
              <a:t>EPA_State_Failures_Regulate_CAFO.pdf</a:t>
            </a:r>
            <a:r>
              <a:rPr lang="en-US" sz="2200" dirty="0">
                <a:latin typeface="Avenir Light"/>
                <a:cs typeface="Avenir Light"/>
              </a:rPr>
              <a:t>.</a:t>
            </a:r>
          </a:p>
          <a:p>
            <a:pPr lvl="1"/>
            <a:endParaRPr lang="en-US" dirty="0">
              <a:latin typeface="Avenir Light"/>
              <a:cs typeface="Avenir Light"/>
            </a:endParaRPr>
          </a:p>
          <a:p>
            <a:pPr lvl="1"/>
            <a:endParaRPr lang="en-US" dirty="0" smtClean="0">
              <a:latin typeface="Avenir Light"/>
              <a:cs typeface="Avenir Light"/>
            </a:endParaRPr>
          </a:p>
          <a:p>
            <a:endParaRPr lang="en-US" dirty="0">
              <a:latin typeface="Avenir Light"/>
              <a:cs typeface="Avenir Light"/>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t>22</a:t>
            </a:fld>
            <a:endParaRPr lang="en-US"/>
          </a:p>
        </p:txBody>
      </p:sp>
    </p:spTree>
    <p:extLst>
      <p:ext uri="{BB962C8B-B14F-4D97-AF65-F5344CB8AC3E}">
        <p14:creationId xmlns:p14="http://schemas.microsoft.com/office/powerpoint/2010/main" val="22949541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venir Light"/>
                <a:cs typeface="Avenir Light"/>
              </a:rPr>
              <a:t>Clean Air Act </a:t>
            </a:r>
            <a:endParaRPr lang="en-US" dirty="0"/>
          </a:p>
        </p:txBody>
      </p:sp>
      <p:sp>
        <p:nvSpPr>
          <p:cNvPr id="3" name="Content Placeholder 2"/>
          <p:cNvSpPr>
            <a:spLocks noGrp="1"/>
          </p:cNvSpPr>
          <p:nvPr>
            <p:ph idx="1"/>
          </p:nvPr>
        </p:nvSpPr>
        <p:spPr/>
        <p:txBody>
          <a:bodyPr>
            <a:normAutofit fontScale="77500" lnSpcReduction="20000"/>
          </a:bodyPr>
          <a:lstStyle/>
          <a:p>
            <a:r>
              <a:rPr lang="en-US" dirty="0">
                <a:latin typeface="Avenir Light"/>
                <a:cs typeface="Avenir Light"/>
              </a:rPr>
              <a:t>CAA Technically covers CAFOs</a:t>
            </a:r>
          </a:p>
          <a:p>
            <a:pPr lvl="1"/>
            <a:r>
              <a:rPr lang="en-US" dirty="0">
                <a:latin typeface="Avenir Light"/>
                <a:cs typeface="Avenir Light"/>
              </a:rPr>
              <a:t>National Ambient Air Quality Standards (“NAAQS”)</a:t>
            </a:r>
          </a:p>
          <a:p>
            <a:pPr lvl="1"/>
            <a:r>
              <a:rPr lang="en-US" dirty="0">
                <a:latin typeface="Avenir Light"/>
                <a:cs typeface="Avenir Light"/>
              </a:rPr>
              <a:t>Mandatory Greenhouse Gas (“GHG”) Reporting </a:t>
            </a:r>
            <a:r>
              <a:rPr lang="en-US" dirty="0" smtClean="0">
                <a:latin typeface="Avenir Light"/>
                <a:cs typeface="Avenir Light"/>
              </a:rPr>
              <a:t>Rule</a:t>
            </a:r>
          </a:p>
          <a:p>
            <a:r>
              <a:rPr lang="en-US" dirty="0" smtClean="0">
                <a:latin typeface="Avenir Light"/>
                <a:cs typeface="Avenir Light"/>
              </a:rPr>
              <a:t>But CAA Hardly ever enforced against CAFOs</a:t>
            </a:r>
          </a:p>
          <a:p>
            <a:pPr lvl="1"/>
            <a:r>
              <a:rPr lang="en-US" dirty="0" smtClean="0">
                <a:latin typeface="Avenir Light"/>
                <a:cs typeface="Avenir Light"/>
              </a:rPr>
              <a:t>Federal and state officials deprioritize enforcement of CAFOs because most CAFOs believed to be minor sources of air pollution.</a:t>
            </a:r>
          </a:p>
          <a:p>
            <a:pPr lvl="1"/>
            <a:r>
              <a:rPr lang="en-US" dirty="0">
                <a:latin typeface="Avenir Light"/>
                <a:cs typeface="Avenir Light"/>
              </a:rPr>
              <a:t>L</a:t>
            </a:r>
            <a:r>
              <a:rPr lang="en-US" dirty="0" smtClean="0">
                <a:latin typeface="Avenir Light"/>
                <a:cs typeface="Avenir Light"/>
              </a:rPr>
              <a:t>ack of adequate air quality monitoring.</a:t>
            </a:r>
          </a:p>
          <a:p>
            <a:r>
              <a:rPr lang="en-US" dirty="0" smtClean="0">
                <a:latin typeface="Avenir Light"/>
                <a:cs typeface="Avenir Light"/>
              </a:rPr>
              <a:t>Environmental groups say many CAFOs should be regulated as major sources. </a:t>
            </a:r>
          </a:p>
          <a:p>
            <a:pPr marL="457200" lvl="1" indent="0">
              <a:buNone/>
            </a:pPr>
            <a:endParaRPr lang="en-US" dirty="0">
              <a:latin typeface="Avenir Light"/>
              <a:cs typeface="Avenir Light"/>
            </a:endParaRPr>
          </a:p>
          <a:p>
            <a:r>
              <a:rPr lang="en-US" sz="2600" dirty="0" smtClean="0">
                <a:latin typeface="Avenir Light"/>
                <a:cs typeface="Avenir Light"/>
              </a:rPr>
              <a:t>Source</a:t>
            </a:r>
          </a:p>
          <a:p>
            <a:pPr lvl="1"/>
            <a:r>
              <a:rPr lang="en-US" sz="2300" cap="small" dirty="0">
                <a:latin typeface="Avenir Light"/>
                <a:cs typeface="Avenir Light"/>
              </a:rPr>
              <a:t>Claudia Copeland, Cong. Research Serv., RL 32947, Air Quality Issues and Animal Agriculture: EPA’s Air Compliance Agreement </a:t>
            </a:r>
            <a:r>
              <a:rPr lang="en-US" sz="2300" dirty="0">
                <a:latin typeface="Avenir Light"/>
                <a:cs typeface="Avenir Light"/>
              </a:rPr>
              <a:t>1 (2014).  </a:t>
            </a:r>
          </a:p>
          <a:p>
            <a:pPr lvl="1"/>
            <a:endParaRPr lang="en-US" dirty="0" smtClean="0">
              <a:latin typeface="Avenir Light"/>
              <a:cs typeface="Avenir Light"/>
            </a:endParaRPr>
          </a:p>
          <a:p>
            <a:pPr lvl="1"/>
            <a:endParaRPr lang="en-US" dirty="0" smtClean="0">
              <a:latin typeface="Avenir Light"/>
              <a:cs typeface="Avenir Light"/>
            </a:endParaRPr>
          </a:p>
          <a:p>
            <a:pPr lvl="1"/>
            <a:endParaRPr lang="en-US" dirty="0" smtClean="0">
              <a:latin typeface="Avenir Light"/>
              <a:cs typeface="Avenir Light"/>
            </a:endParaRPr>
          </a:p>
          <a:p>
            <a:pPr lvl="1"/>
            <a:endParaRPr lang="en-US" dirty="0" smtClean="0">
              <a:latin typeface="Avenir Light"/>
              <a:cs typeface="Avenir Light"/>
            </a:endParaRPr>
          </a:p>
          <a:p>
            <a:pPr lvl="1"/>
            <a:endParaRPr lang="en-US" dirty="0" smtClean="0">
              <a:latin typeface="Avenir Light"/>
              <a:cs typeface="Avenir Light"/>
            </a:endParaRPr>
          </a:p>
          <a:p>
            <a:pPr lvl="1"/>
            <a:endParaRPr lang="en-US" dirty="0">
              <a:latin typeface="Avenir Light"/>
              <a:cs typeface="Avenir Light"/>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t>23</a:t>
            </a:fld>
            <a:endParaRPr lang="en-US"/>
          </a:p>
        </p:txBody>
      </p:sp>
    </p:spTree>
    <p:extLst>
      <p:ext uri="{BB962C8B-B14F-4D97-AF65-F5344CB8AC3E}">
        <p14:creationId xmlns:p14="http://schemas.microsoft.com/office/powerpoint/2010/main" val="24361937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Clean Air Act</a:t>
            </a:r>
            <a:endParaRPr lang="en-US" dirty="0">
              <a:latin typeface="Avenir Light"/>
              <a:cs typeface="Avenir Light"/>
            </a:endParaRPr>
          </a:p>
        </p:txBody>
      </p:sp>
      <p:sp>
        <p:nvSpPr>
          <p:cNvPr id="3" name="Content Placeholder 2"/>
          <p:cNvSpPr>
            <a:spLocks noGrp="1"/>
          </p:cNvSpPr>
          <p:nvPr>
            <p:ph idx="1"/>
          </p:nvPr>
        </p:nvSpPr>
        <p:spPr/>
        <p:txBody>
          <a:bodyPr>
            <a:normAutofit/>
          </a:bodyPr>
          <a:lstStyle/>
          <a:p>
            <a:r>
              <a:rPr lang="en-US" dirty="0" smtClean="0">
                <a:latin typeface="Avenir Light"/>
                <a:cs typeface="Avenir Light"/>
              </a:rPr>
              <a:t>NAAQS </a:t>
            </a:r>
          </a:p>
          <a:p>
            <a:pPr lvl="1"/>
            <a:r>
              <a:rPr lang="en-US" dirty="0" smtClean="0">
                <a:latin typeface="Avenir Light"/>
                <a:cs typeface="Avenir Light"/>
              </a:rPr>
              <a:t>No specific application to agriculture </a:t>
            </a:r>
          </a:p>
          <a:p>
            <a:pPr lvl="1"/>
            <a:r>
              <a:rPr lang="en-US" dirty="0" smtClean="0">
                <a:latin typeface="Avenir Light"/>
                <a:cs typeface="Avenir Light"/>
              </a:rPr>
              <a:t>“Vast majority of states” not requiring agriculture industry to take any measures</a:t>
            </a:r>
          </a:p>
          <a:p>
            <a:pPr marL="914400" lvl="2" indent="0">
              <a:buNone/>
            </a:pPr>
            <a:endParaRPr lang="en-US" dirty="0" smtClean="0">
              <a:latin typeface="Avenir Light"/>
              <a:cs typeface="Avenir Light"/>
            </a:endParaRPr>
          </a:p>
          <a:p>
            <a:r>
              <a:rPr lang="en-US" sz="2600" dirty="0" smtClean="0">
                <a:latin typeface="Avenir Light"/>
                <a:cs typeface="Avenir Light"/>
              </a:rPr>
              <a:t>Sources</a:t>
            </a:r>
          </a:p>
          <a:p>
            <a:pPr lvl="1"/>
            <a:r>
              <a:rPr lang="en-US" sz="1900" cap="small" dirty="0" smtClean="0">
                <a:latin typeface="Avenir Light"/>
                <a:cs typeface="Avenir Light"/>
              </a:rPr>
              <a:t>Megan Stubbs, Cong. Research Serv., RL 41622, Environmental Regulation and Agriculture </a:t>
            </a:r>
            <a:r>
              <a:rPr lang="en-US" sz="1900" dirty="0" smtClean="0">
                <a:latin typeface="Avenir Light"/>
                <a:cs typeface="Avenir Light"/>
              </a:rPr>
              <a:t>9-13 (2014).</a:t>
            </a:r>
          </a:p>
          <a:p>
            <a:pPr lvl="1"/>
            <a:r>
              <a:rPr lang="en-US" sz="1900" cap="small" dirty="0">
                <a:latin typeface="Avenir Light"/>
                <a:cs typeface="Avenir Light"/>
              </a:rPr>
              <a:t>The National Ambient Air Quality Standards, EPA’s Ozone Air Quality Standards</a:t>
            </a:r>
            <a:r>
              <a:rPr lang="en-US" sz="1900" dirty="0">
                <a:latin typeface="Avenir Light"/>
                <a:cs typeface="Avenir Light"/>
              </a:rPr>
              <a:t>, https://</a:t>
            </a:r>
            <a:r>
              <a:rPr lang="en-US" sz="1900" dirty="0" err="1">
                <a:latin typeface="Avenir Light"/>
                <a:cs typeface="Avenir Light"/>
              </a:rPr>
              <a:t>www.epa.gov</a:t>
            </a:r>
            <a:r>
              <a:rPr lang="en-US" sz="1900" dirty="0">
                <a:latin typeface="Avenir Light"/>
                <a:cs typeface="Avenir Light"/>
              </a:rPr>
              <a:t>/sites/production/files/2015-10/documents/</a:t>
            </a:r>
            <a:r>
              <a:rPr lang="en-US" sz="1900" dirty="0" smtClean="0">
                <a:latin typeface="Avenir Light"/>
                <a:cs typeface="Avenir Light"/>
              </a:rPr>
              <a:t>20151001ozone_agriculture.pdf.</a:t>
            </a:r>
          </a:p>
        </p:txBody>
      </p:sp>
      <p:sp>
        <p:nvSpPr>
          <p:cNvPr id="7" name="Slide Number Placeholder 6"/>
          <p:cNvSpPr>
            <a:spLocks noGrp="1"/>
          </p:cNvSpPr>
          <p:nvPr>
            <p:ph type="sldNum" sz="quarter" idx="12"/>
          </p:nvPr>
        </p:nvSpPr>
        <p:spPr/>
        <p:txBody>
          <a:bodyPr/>
          <a:lstStyle/>
          <a:p>
            <a:fld id="{0FB56013-B943-42BA-886F-6F9D4EB85E9D}" type="slidenum">
              <a:rPr lang="en-US" smtClean="0">
                <a:latin typeface="Avenir Light"/>
                <a:cs typeface="Avenir Light"/>
              </a:rPr>
              <a:t>24</a:t>
            </a:fld>
            <a:endParaRPr lang="en-US" dirty="0">
              <a:latin typeface="Avenir Light"/>
              <a:cs typeface="Avenir Light"/>
            </a:endParaRPr>
          </a:p>
        </p:txBody>
      </p:sp>
    </p:spTree>
    <p:extLst>
      <p:ext uri="{BB962C8B-B14F-4D97-AF65-F5344CB8AC3E}">
        <p14:creationId xmlns:p14="http://schemas.microsoft.com/office/powerpoint/2010/main" val="36914359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Clean Air Act</a:t>
            </a:r>
            <a:endParaRPr lang="en-US" dirty="0">
              <a:latin typeface="Avenir Light"/>
              <a:cs typeface="Avenir Light"/>
            </a:endParaRPr>
          </a:p>
        </p:txBody>
      </p:sp>
      <p:sp>
        <p:nvSpPr>
          <p:cNvPr id="3" name="Content Placeholder 2"/>
          <p:cNvSpPr>
            <a:spLocks noGrp="1"/>
          </p:cNvSpPr>
          <p:nvPr>
            <p:ph idx="1"/>
          </p:nvPr>
        </p:nvSpPr>
        <p:spPr/>
        <p:txBody>
          <a:bodyPr>
            <a:normAutofit fontScale="92500" lnSpcReduction="20000"/>
          </a:bodyPr>
          <a:lstStyle/>
          <a:p>
            <a:r>
              <a:rPr lang="en-US" dirty="0" smtClean="0">
                <a:latin typeface="Avenir Light"/>
                <a:cs typeface="Avenir Light"/>
              </a:rPr>
              <a:t>Mandatory GHG Reporting Rule</a:t>
            </a:r>
          </a:p>
          <a:p>
            <a:pPr lvl="1"/>
            <a:r>
              <a:rPr lang="en-US" dirty="0" smtClean="0">
                <a:latin typeface="Avenir Light"/>
                <a:cs typeface="Avenir Light"/>
              </a:rPr>
              <a:t>Addresses manure management systems.</a:t>
            </a:r>
          </a:p>
          <a:p>
            <a:pPr lvl="1"/>
            <a:r>
              <a:rPr lang="en-US" dirty="0" smtClean="0">
                <a:latin typeface="Avenir Light"/>
                <a:cs typeface="Avenir Light"/>
              </a:rPr>
              <a:t>EPA estimates only 107 livestock facilities would have to report.</a:t>
            </a:r>
          </a:p>
          <a:p>
            <a:pPr lvl="1"/>
            <a:r>
              <a:rPr lang="en-US" dirty="0" smtClean="0">
                <a:latin typeface="Avenir Light"/>
                <a:cs typeface="Avenir Light"/>
              </a:rPr>
              <a:t>Zero facilities have to comply right now - Congress barred EPA from using funds to implement mandatory GHG reporting for manure management facilities. </a:t>
            </a:r>
          </a:p>
          <a:p>
            <a:pPr marL="914400" lvl="2" indent="0">
              <a:buNone/>
            </a:pPr>
            <a:endParaRPr lang="en-US" dirty="0" smtClean="0">
              <a:latin typeface="Avenir Light"/>
              <a:cs typeface="Avenir Light"/>
            </a:endParaRPr>
          </a:p>
          <a:p>
            <a:r>
              <a:rPr lang="en-US" sz="2800" dirty="0" smtClean="0">
                <a:latin typeface="Avenir Light"/>
                <a:cs typeface="Avenir Light"/>
              </a:rPr>
              <a:t>Sources</a:t>
            </a:r>
          </a:p>
          <a:p>
            <a:pPr lvl="1"/>
            <a:r>
              <a:rPr lang="ro-RO" sz="2100" dirty="0">
                <a:latin typeface="Avenir Light"/>
                <a:cs typeface="Avenir Light"/>
              </a:rPr>
              <a:t>40 </a:t>
            </a:r>
            <a:r>
              <a:rPr lang="ro-RO" sz="2100" dirty="0" smtClean="0">
                <a:latin typeface="Avenir Light"/>
                <a:cs typeface="Avenir Light"/>
              </a:rPr>
              <a:t>C.F.R. </a:t>
            </a:r>
            <a:r>
              <a:rPr lang="ro-RO" sz="2100" dirty="0">
                <a:latin typeface="Avenir Light"/>
                <a:cs typeface="Avenir Light"/>
              </a:rPr>
              <a:t>§</a:t>
            </a:r>
            <a:r>
              <a:rPr lang="ro-RO" sz="2100" dirty="0" smtClean="0">
                <a:latin typeface="Avenir Light"/>
                <a:cs typeface="Avenir Light"/>
              </a:rPr>
              <a:t> 98.360 (2009).</a:t>
            </a:r>
            <a:endParaRPr lang="en-US" sz="2100" cap="small" dirty="0" smtClean="0">
              <a:latin typeface="Avenir Light"/>
              <a:cs typeface="Avenir Light"/>
            </a:endParaRPr>
          </a:p>
          <a:p>
            <a:pPr lvl="1"/>
            <a:r>
              <a:rPr lang="en-US" sz="2100" cap="small" dirty="0" smtClean="0">
                <a:latin typeface="Avenir Light"/>
                <a:cs typeface="Avenir Light"/>
              </a:rPr>
              <a:t>Megan Stubbs, Cong. Research Serv., RL 41622, Environmental Regulation and Agriculture </a:t>
            </a:r>
            <a:r>
              <a:rPr lang="en-US" sz="2100" dirty="0" smtClean="0">
                <a:latin typeface="Avenir Light"/>
                <a:cs typeface="Avenir Light"/>
              </a:rPr>
              <a:t>9-13 (2014).</a:t>
            </a:r>
          </a:p>
        </p:txBody>
      </p:sp>
      <p:sp>
        <p:nvSpPr>
          <p:cNvPr id="7" name="Slide Number Placeholder 6"/>
          <p:cNvSpPr>
            <a:spLocks noGrp="1"/>
          </p:cNvSpPr>
          <p:nvPr>
            <p:ph type="sldNum" sz="quarter" idx="12"/>
          </p:nvPr>
        </p:nvSpPr>
        <p:spPr/>
        <p:txBody>
          <a:bodyPr/>
          <a:lstStyle/>
          <a:p>
            <a:fld id="{0FB56013-B943-42BA-886F-6F9D4EB85E9D}" type="slidenum">
              <a:rPr lang="en-US" smtClean="0">
                <a:latin typeface="Avenir Light"/>
                <a:cs typeface="Avenir Light"/>
              </a:rPr>
              <a:t>25</a:t>
            </a:fld>
            <a:endParaRPr lang="en-US" dirty="0">
              <a:latin typeface="Avenir Light"/>
              <a:cs typeface="Avenir Light"/>
            </a:endParaRPr>
          </a:p>
        </p:txBody>
      </p:sp>
    </p:spTree>
    <p:extLst>
      <p:ext uri="{BB962C8B-B14F-4D97-AF65-F5344CB8AC3E}">
        <p14:creationId xmlns:p14="http://schemas.microsoft.com/office/powerpoint/2010/main" val="1535884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Clean Air Act</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latin typeface="Avenir Light"/>
                <a:cs typeface="Avenir Light"/>
              </a:rPr>
              <a:t>The Air Compliance Agreement </a:t>
            </a:r>
          </a:p>
          <a:p>
            <a:pPr lvl="1"/>
            <a:r>
              <a:rPr lang="en-US" dirty="0" smtClean="0">
                <a:latin typeface="Avenir Light"/>
                <a:cs typeface="Avenir Light"/>
              </a:rPr>
              <a:t>Between EPA and 2,568 AFOs</a:t>
            </a:r>
          </a:p>
          <a:p>
            <a:pPr lvl="2"/>
            <a:r>
              <a:rPr lang="en-US" dirty="0" smtClean="0">
                <a:latin typeface="Avenir Light"/>
                <a:cs typeface="Avenir Light"/>
              </a:rPr>
              <a:t>Representing 14,000 facilities</a:t>
            </a:r>
          </a:p>
          <a:p>
            <a:pPr lvl="1"/>
            <a:r>
              <a:rPr lang="en-US" dirty="0" smtClean="0">
                <a:latin typeface="Avenir Light"/>
                <a:cs typeface="Avenir Light"/>
              </a:rPr>
              <a:t>Agribusiness, including pork industry, proposed this agreement in 2002.</a:t>
            </a:r>
          </a:p>
          <a:p>
            <a:pPr lvl="2"/>
            <a:r>
              <a:rPr lang="en-US" dirty="0" smtClean="0">
                <a:latin typeface="Avenir Light"/>
                <a:cs typeface="Avenir Light"/>
              </a:rPr>
              <a:t>Environmental groups and state and local air quality officials were not included. </a:t>
            </a:r>
          </a:p>
          <a:p>
            <a:pPr lvl="1"/>
            <a:r>
              <a:rPr lang="en-US" dirty="0" smtClean="0">
                <a:latin typeface="Avenir Light"/>
                <a:cs typeface="Avenir Light"/>
              </a:rPr>
              <a:t>To get data on how much AFOs emit in exchange for safe harbor from enforcement under some portions of CAA, CERCLA, and EPCRA.</a:t>
            </a:r>
          </a:p>
          <a:p>
            <a:pPr lvl="1"/>
            <a:r>
              <a:rPr lang="en-US" dirty="0" smtClean="0">
                <a:latin typeface="Avenir Light"/>
                <a:cs typeface="Avenir Light"/>
              </a:rPr>
              <a:t>Two year monitoring program </a:t>
            </a:r>
          </a:p>
          <a:p>
            <a:pPr lvl="2"/>
            <a:r>
              <a:rPr lang="en-US" dirty="0" smtClean="0">
                <a:latin typeface="Avenir Light"/>
                <a:cs typeface="Avenir Light"/>
              </a:rPr>
              <a:t>Finally began in 2007</a:t>
            </a:r>
          </a:p>
          <a:p>
            <a:pPr lvl="1"/>
            <a:r>
              <a:rPr lang="en-US" dirty="0" smtClean="0">
                <a:latin typeface="Avenir Light"/>
                <a:cs typeface="Avenir Light"/>
              </a:rPr>
              <a:t>EPA released data in January 2011</a:t>
            </a:r>
          </a:p>
          <a:p>
            <a:pPr lvl="2"/>
            <a:r>
              <a:rPr lang="en-US" dirty="0" smtClean="0">
                <a:latin typeface="Avenir Light"/>
                <a:cs typeface="Avenir Light"/>
              </a:rPr>
              <a:t>Environmental Integrity Project analysis showed that particles, ammonia, and hydrogen sulfide exceeded CAA health-based standards, worker safety standards, and federal emission reporting limits.</a:t>
            </a:r>
          </a:p>
          <a:p>
            <a:pPr lvl="1"/>
            <a:endParaRPr lang="en-US" dirty="0" smtClean="0">
              <a:latin typeface="Avenir Light"/>
              <a:cs typeface="Avenir Light"/>
            </a:endParaRPr>
          </a:p>
          <a:p>
            <a:r>
              <a:rPr lang="en-US" sz="2900" dirty="0" smtClean="0">
                <a:latin typeface="Avenir Light"/>
                <a:cs typeface="Avenir Light"/>
              </a:rPr>
              <a:t>Source</a:t>
            </a:r>
          </a:p>
          <a:p>
            <a:pPr lvl="1"/>
            <a:r>
              <a:rPr lang="en-US" sz="2600" cap="small" dirty="0">
                <a:latin typeface="Avenir Light"/>
                <a:cs typeface="Avenir Light"/>
              </a:rPr>
              <a:t>Claudia Copeland, Cong. Research Serv., RL 32947, Air Quality Issues and Animal Agriculture: EPA’s Air Compliance Agreement </a:t>
            </a:r>
            <a:r>
              <a:rPr lang="en-US" sz="2600" dirty="0">
                <a:latin typeface="Avenir Light"/>
                <a:cs typeface="Avenir Light"/>
              </a:rPr>
              <a:t>1 (2014). </a:t>
            </a:r>
            <a:r>
              <a:rPr lang="en-US" sz="2600" dirty="0" smtClean="0">
                <a:latin typeface="Avenir Light"/>
                <a:cs typeface="Avenir Light"/>
              </a:rPr>
              <a:t> </a:t>
            </a:r>
            <a:endParaRPr lang="en-US" sz="2600" dirty="0">
              <a:latin typeface="Avenir Light"/>
              <a:cs typeface="Avenir Light"/>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t>26</a:t>
            </a:fld>
            <a:endParaRPr lang="en-US"/>
          </a:p>
        </p:txBody>
      </p:sp>
    </p:spTree>
    <p:extLst>
      <p:ext uri="{BB962C8B-B14F-4D97-AF65-F5344CB8AC3E}">
        <p14:creationId xmlns:p14="http://schemas.microsoft.com/office/powerpoint/2010/main" val="38084645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CERCLA and EPCRA</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latin typeface="Avenir Light"/>
                <a:cs typeface="Avenir Light"/>
              </a:rPr>
              <a:t>CERCLA</a:t>
            </a:r>
          </a:p>
          <a:p>
            <a:pPr lvl="1"/>
            <a:r>
              <a:rPr lang="en-US" dirty="0" smtClean="0">
                <a:latin typeface="Avenir Light"/>
                <a:cs typeface="Avenir Light"/>
              </a:rPr>
              <a:t>All livestock operations are exempt from requirement to report to federal officials when they release hazardous substances into the air.</a:t>
            </a:r>
          </a:p>
          <a:p>
            <a:r>
              <a:rPr lang="en-US" dirty="0" smtClean="0">
                <a:latin typeface="Avenir Light"/>
                <a:cs typeface="Avenir Light"/>
              </a:rPr>
              <a:t>EPCRA</a:t>
            </a:r>
          </a:p>
          <a:p>
            <a:pPr lvl="1"/>
            <a:r>
              <a:rPr lang="en-US" dirty="0" smtClean="0">
                <a:latin typeface="Avenir Light"/>
                <a:cs typeface="Avenir Light"/>
              </a:rPr>
              <a:t>Many livestock operations exempt from reporting under this act, though CAFOs are NOT exempt if they fall under CWA.</a:t>
            </a:r>
          </a:p>
          <a:p>
            <a:pPr marL="914400" lvl="2" indent="0">
              <a:buNone/>
            </a:pPr>
            <a:endParaRPr lang="en-US" dirty="0" smtClean="0">
              <a:latin typeface="Avenir Light"/>
              <a:cs typeface="Avenir Light"/>
            </a:endParaRPr>
          </a:p>
          <a:p>
            <a:r>
              <a:rPr lang="en-US" sz="2800" dirty="0" smtClean="0">
                <a:latin typeface="Avenir Light"/>
                <a:cs typeface="Avenir Light"/>
              </a:rPr>
              <a:t>Sources</a:t>
            </a:r>
          </a:p>
          <a:p>
            <a:pPr lvl="1"/>
            <a:r>
              <a:rPr lang="ro-RO" sz="2400" dirty="0">
                <a:latin typeface="Avenir Light"/>
                <a:cs typeface="Avenir Light"/>
              </a:rPr>
              <a:t>40 </a:t>
            </a:r>
            <a:r>
              <a:rPr lang="ro-RO" sz="2400" dirty="0" smtClean="0">
                <a:latin typeface="Avenir Light"/>
                <a:cs typeface="Avenir Light"/>
              </a:rPr>
              <a:t>C.F.R. § 302,355 (2008).</a:t>
            </a:r>
          </a:p>
          <a:p>
            <a:pPr lvl="1"/>
            <a:r>
              <a:rPr lang="en-US" sz="2400" cap="small" dirty="0" smtClean="0">
                <a:latin typeface="Avenir Light"/>
                <a:cs typeface="Avenir Light"/>
              </a:rPr>
              <a:t>Megan </a:t>
            </a:r>
            <a:r>
              <a:rPr lang="en-US" sz="2400" cap="small" dirty="0">
                <a:latin typeface="Avenir Light"/>
                <a:cs typeface="Avenir Light"/>
              </a:rPr>
              <a:t>Stubbs, Cong. Research Serv., RL 41622, Environmental Regulation and Agriculture </a:t>
            </a:r>
            <a:r>
              <a:rPr lang="en-US" sz="2400" dirty="0">
                <a:latin typeface="Avenir Light"/>
                <a:cs typeface="Avenir Light"/>
              </a:rPr>
              <a:t>9-13 (2014).</a:t>
            </a:r>
          </a:p>
          <a:p>
            <a:pPr lvl="1"/>
            <a:endParaRPr lang="en-US" dirty="0" smtClean="0">
              <a:latin typeface="Avenir Light"/>
              <a:cs typeface="Avenir Light"/>
            </a:endParaRPr>
          </a:p>
          <a:p>
            <a:pPr lvl="1"/>
            <a:endParaRPr lang="en-US" dirty="0">
              <a:latin typeface="Avenir Light"/>
              <a:cs typeface="Avenir Light"/>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t>27</a:t>
            </a:fld>
            <a:endParaRPr lang="en-US"/>
          </a:p>
        </p:txBody>
      </p:sp>
    </p:spTree>
    <p:extLst>
      <p:ext uri="{BB962C8B-B14F-4D97-AF65-F5344CB8AC3E}">
        <p14:creationId xmlns:p14="http://schemas.microsoft.com/office/powerpoint/2010/main" val="150206246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venir Light"/>
                <a:cs typeface="Avenir Light"/>
              </a:rPr>
              <a:t>Special </a:t>
            </a:r>
            <a:r>
              <a:rPr lang="en-US" dirty="0" smtClean="0">
                <a:latin typeface="Avenir Light"/>
                <a:cs typeface="Avenir Light"/>
              </a:rPr>
              <a:t>Interests: Agribusiness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latin typeface="Avenir Light"/>
                <a:cs typeface="Avenir Light"/>
              </a:rPr>
              <a:t>“</a:t>
            </a:r>
            <a:r>
              <a:rPr lang="en-US" i="1" dirty="0" smtClean="0">
                <a:latin typeface="Avenir Light"/>
                <a:cs typeface="Avenir Light"/>
              </a:rPr>
              <a:t>Despite . . . documented </a:t>
            </a:r>
            <a:r>
              <a:rPr lang="en-US" i="1" dirty="0">
                <a:latin typeface="Avenir Light"/>
                <a:cs typeface="Avenir Light"/>
              </a:rPr>
              <a:t>environmental and human health harms from </a:t>
            </a:r>
            <a:r>
              <a:rPr lang="en-US" i="1" dirty="0" smtClean="0">
                <a:latin typeface="Avenir Light"/>
                <a:cs typeface="Avenir Light"/>
              </a:rPr>
              <a:t>CAFO pollution</a:t>
            </a:r>
            <a:r>
              <a:rPr lang="en-US" i="1" dirty="0">
                <a:latin typeface="Avenir Light"/>
                <a:cs typeface="Avenir Light"/>
              </a:rPr>
              <a:t>, the industry and its allies have been able to emasculate government </a:t>
            </a:r>
            <a:r>
              <a:rPr lang="en-US" i="1" dirty="0" smtClean="0">
                <a:latin typeface="Avenir Light"/>
                <a:cs typeface="Avenir Light"/>
              </a:rPr>
              <a:t>protection of </a:t>
            </a:r>
            <a:r>
              <a:rPr lang="en-US" i="1" dirty="0">
                <a:latin typeface="Avenir Light"/>
                <a:cs typeface="Avenir Light"/>
              </a:rPr>
              <a:t>its citizens at every level. Local governments have been stripped of control in </a:t>
            </a:r>
            <a:r>
              <a:rPr lang="en-US" i="1" dirty="0" smtClean="0">
                <a:latin typeface="Avenir Light"/>
                <a:cs typeface="Avenir Light"/>
              </a:rPr>
              <a:t>many communities</a:t>
            </a:r>
            <a:r>
              <a:rPr lang="en-US" i="1" dirty="0">
                <a:latin typeface="Avenir Light"/>
                <a:cs typeface="Avenir Light"/>
              </a:rPr>
              <a:t>, preventing them from passing zoning or public health ordinances to </a:t>
            </a:r>
            <a:r>
              <a:rPr lang="en-US" i="1" dirty="0" smtClean="0">
                <a:latin typeface="Avenir Light"/>
                <a:cs typeface="Avenir Light"/>
              </a:rPr>
              <a:t>address CAFO </a:t>
            </a:r>
            <a:r>
              <a:rPr lang="en-US" i="1" dirty="0">
                <a:latin typeface="Avenir Light"/>
                <a:cs typeface="Avenir Light"/>
              </a:rPr>
              <a:t>pollution. State and federal permitting and enforcement activity is nonexistent </a:t>
            </a:r>
            <a:r>
              <a:rPr lang="en-US" i="1" dirty="0" smtClean="0">
                <a:latin typeface="Avenir Light"/>
                <a:cs typeface="Avenir Light"/>
              </a:rPr>
              <a:t>or weak. . . .</a:t>
            </a:r>
            <a:r>
              <a:rPr lang="en-US" dirty="0" smtClean="0">
                <a:latin typeface="Avenir Light"/>
                <a:cs typeface="Avenir Light"/>
              </a:rPr>
              <a:t>”</a:t>
            </a:r>
          </a:p>
          <a:p>
            <a:endParaRPr lang="en-US" dirty="0" smtClean="0">
              <a:latin typeface="Avenir Light"/>
              <a:cs typeface="Avenir Light"/>
            </a:endParaRPr>
          </a:p>
          <a:p>
            <a:r>
              <a:rPr lang="en-US" sz="2900" dirty="0" smtClean="0">
                <a:latin typeface="Avenir Light"/>
                <a:cs typeface="Avenir Light"/>
              </a:rPr>
              <a:t>Source</a:t>
            </a:r>
          </a:p>
          <a:p>
            <a:pPr lvl="1"/>
            <a:r>
              <a:rPr lang="en-US" sz="2600" dirty="0" smtClean="0">
                <a:latin typeface="Avenir Light"/>
                <a:cs typeface="Avenir Light"/>
              </a:rPr>
              <a:t>Michele M. Merkel, </a:t>
            </a:r>
            <a:r>
              <a:rPr lang="en-US" sz="2600" i="1" dirty="0" smtClean="0">
                <a:latin typeface="Avenir Light"/>
                <a:cs typeface="Avenir Light"/>
              </a:rPr>
              <a:t>EPA and State Failures to Regulate CAFOs Under Federal Environmental Laws: Outline of Remarks Prepared for the National Commission on Industrial Farm Animal Production Meeting on September 11, 2006</a:t>
            </a:r>
            <a:r>
              <a:rPr lang="en-US" sz="2600" dirty="0">
                <a:latin typeface="Avenir Light"/>
                <a:cs typeface="Avenir Light"/>
              </a:rPr>
              <a:t>, http://</a:t>
            </a:r>
            <a:r>
              <a:rPr lang="en-US" sz="2600" dirty="0" err="1">
                <a:latin typeface="Avenir Light"/>
                <a:cs typeface="Avenir Light"/>
              </a:rPr>
              <a:t>environmentalintegrity.org</a:t>
            </a:r>
            <a:r>
              <a:rPr lang="en-US" sz="2600" dirty="0">
                <a:latin typeface="Avenir Light"/>
                <a:cs typeface="Avenir Light"/>
              </a:rPr>
              <a:t>/</a:t>
            </a:r>
            <a:r>
              <a:rPr lang="en-US" sz="2600" dirty="0" err="1">
                <a:latin typeface="Avenir Light"/>
                <a:cs typeface="Avenir Light"/>
              </a:rPr>
              <a:t>pdf</a:t>
            </a:r>
            <a:r>
              <a:rPr lang="en-US" sz="2600" dirty="0">
                <a:latin typeface="Avenir Light"/>
                <a:cs typeface="Avenir Light"/>
              </a:rPr>
              <a:t>/publications/</a:t>
            </a:r>
            <a:r>
              <a:rPr lang="en-US" sz="2600" dirty="0" err="1" smtClean="0">
                <a:latin typeface="Avenir Light"/>
                <a:cs typeface="Avenir Light"/>
              </a:rPr>
              <a:t>EPA_State_Failures_Regulate_CAFO.pdf</a:t>
            </a:r>
            <a:r>
              <a:rPr lang="en-US" sz="2600" dirty="0" smtClean="0">
                <a:latin typeface="Avenir Light"/>
                <a:cs typeface="Avenir Light"/>
              </a:rPr>
              <a:t>.</a:t>
            </a:r>
          </a:p>
          <a:p>
            <a:pPr lvl="1"/>
            <a:endParaRPr lang="en-US" dirty="0">
              <a:latin typeface="Avenir Light"/>
              <a:cs typeface="Avenir Light"/>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t>28</a:t>
            </a:fld>
            <a:endParaRPr lang="en-US"/>
          </a:p>
        </p:txBody>
      </p:sp>
    </p:spTree>
    <p:extLst>
      <p:ext uri="{BB962C8B-B14F-4D97-AF65-F5344CB8AC3E}">
        <p14:creationId xmlns:p14="http://schemas.microsoft.com/office/powerpoint/2010/main" val="27741742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venir Light"/>
                <a:cs typeface="Avenir Light"/>
              </a:rPr>
              <a:t>Special Interests:</a:t>
            </a:r>
            <a:br>
              <a:rPr lang="en-US" dirty="0" smtClean="0">
                <a:latin typeface="Avenir Light"/>
                <a:cs typeface="Avenir Light"/>
              </a:rPr>
            </a:br>
            <a:r>
              <a:rPr lang="en-US" dirty="0" smtClean="0">
                <a:latin typeface="Avenir Light"/>
                <a:cs typeface="Avenir Light"/>
              </a:rPr>
              <a:t>Agribusiness Lobby</a:t>
            </a:r>
            <a:endParaRPr lang="en-US" dirty="0">
              <a:latin typeface="Avenir Light"/>
              <a:cs typeface="Avenir Light"/>
            </a:endParaRPr>
          </a:p>
        </p:txBody>
      </p:sp>
      <p:sp>
        <p:nvSpPr>
          <p:cNvPr id="3" name="Content Placeholder 2"/>
          <p:cNvSpPr>
            <a:spLocks noGrp="1"/>
          </p:cNvSpPr>
          <p:nvPr>
            <p:ph idx="1"/>
          </p:nvPr>
        </p:nvSpPr>
        <p:spPr/>
        <p:txBody>
          <a:bodyPr>
            <a:normAutofit lnSpcReduction="10000"/>
          </a:bodyPr>
          <a:lstStyle/>
          <a:p>
            <a:r>
              <a:rPr lang="en-US" dirty="0" smtClean="0">
                <a:latin typeface="Avenir Light"/>
                <a:cs typeface="Avenir Light"/>
              </a:rPr>
              <a:t>EPA and states have authority to regulate CAFOs</a:t>
            </a:r>
          </a:p>
          <a:p>
            <a:pPr lvl="1"/>
            <a:r>
              <a:rPr lang="en-US" dirty="0" smtClean="0">
                <a:latin typeface="Avenir Light"/>
                <a:cs typeface="Avenir Light"/>
              </a:rPr>
              <a:t>But industry has undermined that authority </a:t>
            </a:r>
          </a:p>
          <a:p>
            <a:r>
              <a:rPr lang="en-US" dirty="0" smtClean="0">
                <a:latin typeface="Avenir Light"/>
                <a:cs typeface="Avenir Light"/>
              </a:rPr>
              <a:t>Agribusiness spent </a:t>
            </a:r>
            <a:r>
              <a:rPr lang="en-US" u="sng" dirty="0" smtClean="0">
                <a:latin typeface="Avenir Light"/>
                <a:cs typeface="Avenir Light"/>
              </a:rPr>
              <a:t>$126,242,202 </a:t>
            </a:r>
            <a:r>
              <a:rPr lang="en-US" dirty="0" smtClean="0">
                <a:latin typeface="Avenir Light"/>
                <a:cs typeface="Avenir Light"/>
              </a:rPr>
              <a:t>in 2016</a:t>
            </a:r>
          </a:p>
          <a:p>
            <a:r>
              <a:rPr lang="en-US" dirty="0" smtClean="0">
                <a:latin typeface="Avenir Light"/>
                <a:cs typeface="Avenir Light"/>
              </a:rPr>
              <a:t>Agribusiness gave </a:t>
            </a:r>
            <a:r>
              <a:rPr lang="en-US" u="sng" dirty="0" smtClean="0">
                <a:latin typeface="Avenir Light"/>
                <a:cs typeface="Avenir Light"/>
              </a:rPr>
              <a:t>$2,091,657</a:t>
            </a:r>
            <a:r>
              <a:rPr lang="en-US" dirty="0" smtClean="0">
                <a:latin typeface="Avenir Light"/>
                <a:cs typeface="Avenir Light"/>
              </a:rPr>
              <a:t> to Trump Campaign</a:t>
            </a:r>
          </a:p>
          <a:p>
            <a:r>
              <a:rPr lang="en-US" sz="2600" dirty="0" smtClean="0">
                <a:latin typeface="Avenir Light"/>
                <a:cs typeface="Avenir Light"/>
              </a:rPr>
              <a:t>Source</a:t>
            </a:r>
          </a:p>
          <a:p>
            <a:pPr lvl="1"/>
            <a:r>
              <a:rPr lang="en-US" sz="2200" dirty="0" err="1" smtClean="0">
                <a:latin typeface="Avenir Light"/>
                <a:cs typeface="Avenir Light"/>
              </a:rPr>
              <a:t>OpenSecrets</a:t>
            </a:r>
            <a:r>
              <a:rPr lang="en-US" sz="2200" dirty="0" smtClean="0">
                <a:latin typeface="Avenir Light"/>
                <a:cs typeface="Avenir Light"/>
              </a:rPr>
              <a:t>: Center for Responsive Politics</a:t>
            </a:r>
            <a:r>
              <a:rPr lang="en-US" sz="2200" dirty="0">
                <a:latin typeface="Avenir Light"/>
                <a:cs typeface="Avenir Light"/>
              </a:rPr>
              <a:t>, Agribusiness, https://</a:t>
            </a:r>
            <a:r>
              <a:rPr lang="en-US" sz="2200" dirty="0" err="1">
                <a:latin typeface="Avenir Light"/>
                <a:cs typeface="Avenir Light"/>
              </a:rPr>
              <a:t>www.opensecrets.org</a:t>
            </a:r>
            <a:r>
              <a:rPr lang="en-US" sz="2200" dirty="0">
                <a:latin typeface="Avenir Light"/>
                <a:cs typeface="Avenir Light"/>
              </a:rPr>
              <a:t>/industries/</a:t>
            </a:r>
            <a:r>
              <a:rPr lang="en-US" sz="2200" dirty="0" err="1">
                <a:latin typeface="Avenir Light"/>
                <a:cs typeface="Avenir Light"/>
              </a:rPr>
              <a:t>indus.php?cycle</a:t>
            </a:r>
            <a:r>
              <a:rPr lang="en-US" sz="2200" dirty="0">
                <a:latin typeface="Avenir Light"/>
                <a:cs typeface="Avenir Light"/>
              </a:rPr>
              <a:t>=2016&amp;ind=</a:t>
            </a:r>
            <a:r>
              <a:rPr lang="en-US" sz="2200" dirty="0" smtClean="0">
                <a:latin typeface="Avenir Light"/>
                <a:cs typeface="Avenir Light"/>
              </a:rPr>
              <a:t>A.</a:t>
            </a:r>
          </a:p>
          <a:p>
            <a:pPr lvl="1"/>
            <a:endParaRPr lang="en-US" dirty="0" smtClean="0">
              <a:latin typeface="Avenir Light"/>
              <a:cs typeface="Avenir Light"/>
            </a:endParaRPr>
          </a:p>
          <a:p>
            <a:endParaRPr lang="en-US" dirty="0">
              <a:latin typeface="Avenir Light"/>
              <a:cs typeface="Avenir Light"/>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latin typeface="Avenir Light"/>
                <a:cs typeface="Avenir Light"/>
              </a:rPr>
              <a:t>29</a:t>
            </a:fld>
            <a:endParaRPr lang="en-US" dirty="0">
              <a:latin typeface="Avenir Light"/>
              <a:cs typeface="Avenir Light"/>
            </a:endParaRPr>
          </a:p>
        </p:txBody>
      </p:sp>
    </p:spTree>
    <p:extLst>
      <p:ext uri="{BB962C8B-B14F-4D97-AF65-F5344CB8AC3E}">
        <p14:creationId xmlns:p14="http://schemas.microsoft.com/office/powerpoint/2010/main" val="39213874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What is a CAFO?</a:t>
            </a:r>
            <a:endParaRPr lang="en-US" dirty="0">
              <a:latin typeface="Avenir Light"/>
              <a:cs typeface="Avenir Light"/>
            </a:endParaRPr>
          </a:p>
        </p:txBody>
      </p:sp>
      <p:sp>
        <p:nvSpPr>
          <p:cNvPr id="3" name="Content Placeholder 2"/>
          <p:cNvSpPr>
            <a:spLocks noGrp="1"/>
          </p:cNvSpPr>
          <p:nvPr>
            <p:ph idx="1"/>
          </p:nvPr>
        </p:nvSpPr>
        <p:spPr/>
        <p:txBody>
          <a:bodyPr>
            <a:normAutofit fontScale="77500" lnSpcReduction="20000"/>
          </a:bodyPr>
          <a:lstStyle/>
          <a:p>
            <a:pPr algn="just"/>
            <a:r>
              <a:rPr lang="en-US" dirty="0" smtClean="0">
                <a:latin typeface="Avenir Light"/>
                <a:cs typeface="Avenir Light"/>
              </a:rPr>
              <a:t>AFO (“Animal Feeding Operation”)</a:t>
            </a:r>
          </a:p>
          <a:p>
            <a:pPr lvl="1"/>
            <a:r>
              <a:rPr lang="en-US" dirty="0" smtClean="0">
                <a:latin typeface="Avenir Light"/>
                <a:cs typeface="Avenir Light"/>
              </a:rPr>
              <a:t>Agricultural enterprise where animals </a:t>
            </a:r>
            <a:r>
              <a:rPr lang="en-US" dirty="0">
                <a:latin typeface="Avenir Light"/>
                <a:cs typeface="Avenir Light"/>
              </a:rPr>
              <a:t>are kept and raised in </a:t>
            </a:r>
            <a:r>
              <a:rPr lang="en-US" dirty="0" smtClean="0">
                <a:latin typeface="Avenir Light"/>
                <a:cs typeface="Avenir Light"/>
              </a:rPr>
              <a:t>confined living conditions.</a:t>
            </a:r>
          </a:p>
          <a:p>
            <a:pPr lvl="1"/>
            <a:r>
              <a:rPr lang="en-US" dirty="0">
                <a:latin typeface="Avenir Light"/>
                <a:cs typeface="Avenir Light"/>
              </a:rPr>
              <a:t>C</a:t>
            </a:r>
            <a:r>
              <a:rPr lang="en-US" dirty="0" smtClean="0">
                <a:latin typeface="Avenir Light"/>
                <a:cs typeface="Avenir Light"/>
              </a:rPr>
              <a:t>ongregate </a:t>
            </a:r>
            <a:r>
              <a:rPr lang="en-US" dirty="0">
                <a:latin typeface="Avenir Light"/>
                <a:cs typeface="Avenir Light"/>
              </a:rPr>
              <a:t>animals, feed, manure and urine, dead animals, and production operations on a small land area. </a:t>
            </a:r>
            <a:endParaRPr lang="en-US" dirty="0" smtClean="0">
              <a:latin typeface="Avenir Light"/>
              <a:cs typeface="Avenir Light"/>
            </a:endParaRPr>
          </a:p>
          <a:p>
            <a:pPr lvl="1"/>
            <a:r>
              <a:rPr lang="en-US" dirty="0" smtClean="0">
                <a:latin typeface="Avenir Light"/>
                <a:cs typeface="Avenir Light"/>
              </a:rPr>
              <a:t>Feed brought </a:t>
            </a:r>
            <a:r>
              <a:rPr lang="en-US" dirty="0">
                <a:latin typeface="Avenir Light"/>
                <a:cs typeface="Avenir Light"/>
              </a:rPr>
              <a:t>to </a:t>
            </a:r>
            <a:r>
              <a:rPr lang="en-US" dirty="0" smtClean="0">
                <a:latin typeface="Avenir Light"/>
                <a:cs typeface="Avenir Light"/>
              </a:rPr>
              <a:t>animals </a:t>
            </a:r>
            <a:r>
              <a:rPr lang="en-US" dirty="0">
                <a:latin typeface="Avenir Light"/>
                <a:cs typeface="Avenir Light"/>
              </a:rPr>
              <a:t>rather than the animals grazing or otherwise seeking feed in pastures, fields, or on rangeland</a:t>
            </a:r>
            <a:r>
              <a:rPr lang="en-US" dirty="0" smtClean="0">
                <a:latin typeface="Avenir Light"/>
                <a:cs typeface="Avenir Light"/>
              </a:rPr>
              <a:t>.</a:t>
            </a:r>
          </a:p>
          <a:p>
            <a:pPr lvl="1"/>
            <a:endParaRPr lang="en-US" dirty="0" smtClean="0">
              <a:latin typeface="Avenir Light"/>
              <a:cs typeface="Avenir Light"/>
            </a:endParaRPr>
          </a:p>
          <a:p>
            <a:r>
              <a:rPr lang="en-US" dirty="0" smtClean="0">
                <a:latin typeface="Avenir Light"/>
                <a:cs typeface="Avenir Light"/>
              </a:rPr>
              <a:t>Sources</a:t>
            </a:r>
          </a:p>
          <a:p>
            <a:pPr lvl="1"/>
            <a:r>
              <a:rPr lang="is-IS" dirty="0">
                <a:latin typeface="Avenir Light"/>
                <a:cs typeface="Avenir Light"/>
              </a:rPr>
              <a:t>40 C.F.R. § 122.23(b</a:t>
            </a:r>
            <a:r>
              <a:rPr lang="is-IS" dirty="0" smtClean="0">
                <a:latin typeface="Avenir Light"/>
                <a:cs typeface="Avenir Light"/>
              </a:rPr>
              <a:t>) </a:t>
            </a:r>
            <a:r>
              <a:rPr lang="is-IS" dirty="0">
                <a:latin typeface="Avenir Light"/>
                <a:cs typeface="Avenir Light"/>
              </a:rPr>
              <a:t>(2012</a:t>
            </a:r>
            <a:r>
              <a:rPr lang="is-IS" dirty="0" smtClean="0">
                <a:latin typeface="Avenir Light"/>
                <a:cs typeface="Avenir Light"/>
              </a:rPr>
              <a:t>).</a:t>
            </a:r>
            <a:endParaRPr lang="en-US" cap="small" dirty="0" smtClean="0">
              <a:latin typeface="Avenir Light"/>
              <a:cs typeface="Avenir Light"/>
            </a:endParaRPr>
          </a:p>
          <a:p>
            <a:pPr lvl="1"/>
            <a:r>
              <a:rPr lang="en-US" cap="small" dirty="0" smtClean="0">
                <a:latin typeface="Avenir Light"/>
                <a:cs typeface="Avenir Light"/>
              </a:rPr>
              <a:t>USDA Natural Resources Conservation Service, Animal Feeding Operations</a:t>
            </a:r>
            <a:r>
              <a:rPr lang="en-US" dirty="0" smtClean="0">
                <a:latin typeface="Avenir Light"/>
                <a:cs typeface="Avenir Light"/>
              </a:rPr>
              <a:t>, https://</a:t>
            </a:r>
            <a:r>
              <a:rPr lang="en-US" dirty="0" err="1" smtClean="0">
                <a:latin typeface="Avenir Light"/>
                <a:cs typeface="Avenir Light"/>
              </a:rPr>
              <a:t>www.nrcs.usda.gov</a:t>
            </a:r>
            <a:r>
              <a:rPr lang="en-US" dirty="0" smtClean="0">
                <a:latin typeface="Avenir Light"/>
                <a:cs typeface="Avenir Light"/>
              </a:rPr>
              <a:t>/</a:t>
            </a:r>
            <a:r>
              <a:rPr lang="en-US" dirty="0" err="1" smtClean="0">
                <a:latin typeface="Avenir Light"/>
                <a:cs typeface="Avenir Light"/>
              </a:rPr>
              <a:t>wps</a:t>
            </a:r>
            <a:r>
              <a:rPr lang="en-US" dirty="0" smtClean="0">
                <a:latin typeface="Avenir Light"/>
                <a:cs typeface="Avenir Light"/>
              </a:rPr>
              <a:t>/portal/</a:t>
            </a:r>
            <a:r>
              <a:rPr lang="en-US" dirty="0" err="1" smtClean="0">
                <a:latin typeface="Avenir Light"/>
                <a:cs typeface="Avenir Light"/>
              </a:rPr>
              <a:t>nrcs</a:t>
            </a:r>
            <a:r>
              <a:rPr lang="en-US" dirty="0" smtClean="0">
                <a:latin typeface="Avenir Light"/>
                <a:cs typeface="Avenir Light"/>
              </a:rPr>
              <a:t>/main/national/</a:t>
            </a:r>
            <a:r>
              <a:rPr lang="en-US" dirty="0" err="1" smtClean="0">
                <a:latin typeface="Avenir Light"/>
                <a:cs typeface="Avenir Light"/>
              </a:rPr>
              <a:t>plantsanimals</a:t>
            </a:r>
            <a:r>
              <a:rPr lang="en-US" dirty="0" smtClean="0">
                <a:latin typeface="Avenir Light"/>
                <a:cs typeface="Avenir Light"/>
              </a:rPr>
              <a:t>/livestock/</a:t>
            </a:r>
            <a:r>
              <a:rPr lang="en-US" dirty="0" err="1" smtClean="0">
                <a:latin typeface="Avenir Light"/>
                <a:cs typeface="Avenir Light"/>
              </a:rPr>
              <a:t>afo</a:t>
            </a:r>
            <a:r>
              <a:rPr lang="en-US" dirty="0" smtClean="0">
                <a:latin typeface="Avenir Light"/>
                <a:cs typeface="Avenir Light"/>
              </a:rPr>
              <a:t>/.</a:t>
            </a:r>
            <a:endParaRPr lang="en-US" dirty="0">
              <a:latin typeface="Avenir Light"/>
              <a:cs typeface="Avenir Light"/>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latin typeface="Avenir Light"/>
                <a:cs typeface="Avenir Light"/>
              </a:rPr>
              <a:t>3</a:t>
            </a:fld>
            <a:endParaRPr lang="en-US" dirty="0">
              <a:latin typeface="Avenir Light"/>
              <a:cs typeface="Avenir Light"/>
            </a:endParaRPr>
          </a:p>
        </p:txBody>
      </p:sp>
    </p:spTree>
    <p:extLst>
      <p:ext uri="{BB962C8B-B14F-4D97-AF65-F5344CB8AC3E}">
        <p14:creationId xmlns:p14="http://schemas.microsoft.com/office/powerpoint/2010/main" val="208100558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venir Light"/>
                <a:cs typeface="Avenir Light"/>
              </a:rPr>
              <a:t>Environmental Injustice in </a:t>
            </a:r>
            <a:br>
              <a:rPr lang="en-US" dirty="0" smtClean="0">
                <a:latin typeface="Avenir Light"/>
                <a:cs typeface="Avenir Light"/>
              </a:rPr>
            </a:br>
            <a:r>
              <a:rPr lang="en-US" dirty="0" smtClean="0">
                <a:latin typeface="Avenir Light"/>
                <a:cs typeface="Avenir Light"/>
              </a:rPr>
              <a:t>North Carolina: A Case Study</a:t>
            </a:r>
            <a:endParaRPr lang="en-US" dirty="0">
              <a:latin typeface="Avenir Light"/>
              <a:cs typeface="Avenir Light"/>
            </a:endParaRPr>
          </a:p>
        </p:txBody>
      </p:sp>
      <p:pic>
        <p:nvPicPr>
          <p:cNvPr id="4" name="Content Placeholder 3" descr="ehp.121-a182.g004.png"/>
          <p:cNvPicPr>
            <a:picLocks noGrp="1" noChangeAspect="1"/>
          </p:cNvPicPr>
          <p:nvPr>
            <p:ph idx="1"/>
          </p:nvPr>
        </p:nvPicPr>
        <p:blipFill>
          <a:blip r:embed="rId3">
            <a:extLst>
              <a:ext uri="{28A0092B-C50C-407E-A947-70E740481C1C}">
                <a14:useLocalDpi xmlns:a14="http://schemas.microsoft.com/office/drawing/2010/main" val="0"/>
              </a:ext>
            </a:extLst>
          </a:blip>
          <a:srcRect t="676" b="676"/>
          <a:stretch>
            <a:fillRect/>
          </a:stretch>
        </p:blipFill>
        <p:spPr/>
      </p:pic>
      <p:sp>
        <p:nvSpPr>
          <p:cNvPr id="6" name="Slide Number Placeholder 5"/>
          <p:cNvSpPr>
            <a:spLocks noGrp="1"/>
          </p:cNvSpPr>
          <p:nvPr>
            <p:ph type="sldNum" sz="quarter" idx="12"/>
          </p:nvPr>
        </p:nvSpPr>
        <p:spPr/>
        <p:txBody>
          <a:bodyPr/>
          <a:lstStyle/>
          <a:p>
            <a:fld id="{0FB56013-B943-42BA-886F-6F9D4EB85E9D}" type="slidenum">
              <a:rPr lang="en-US" smtClean="0">
                <a:latin typeface="Avenir Light"/>
                <a:cs typeface="Avenir Light"/>
              </a:rPr>
              <a:t>30</a:t>
            </a:fld>
            <a:endParaRPr lang="en-US" dirty="0">
              <a:latin typeface="Avenir Light"/>
              <a:cs typeface="Avenir Light"/>
            </a:endParaRPr>
          </a:p>
        </p:txBody>
      </p:sp>
    </p:spTree>
    <p:extLst>
      <p:ext uri="{BB962C8B-B14F-4D97-AF65-F5344CB8AC3E}">
        <p14:creationId xmlns:p14="http://schemas.microsoft.com/office/powerpoint/2010/main" val="21868165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North Carolina</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latin typeface="Avenir Light"/>
                <a:cs typeface="Avenir Light"/>
              </a:rPr>
              <a:t>“</a:t>
            </a:r>
            <a:r>
              <a:rPr lang="en-US" i="1" dirty="0" smtClean="0">
                <a:latin typeface="Avenir Light"/>
                <a:cs typeface="Avenir Light"/>
              </a:rPr>
              <a:t>On </a:t>
            </a:r>
            <a:r>
              <a:rPr lang="en-US" i="1" dirty="0">
                <a:latin typeface="Avenir Light"/>
                <a:cs typeface="Avenir Light"/>
              </a:rPr>
              <a:t>the coastal plain of eastern North Carolina, families in certain rural communities daily must deal with the piercing, acrid odor of hog manure—reminiscent of rotten eggs and ammonia—wafting from nearby industrial hog farms. On bad days, the odor invades homes, and people are often forced to cover their mouths and noses when stepping outside. Sometimes, residents say, a fine mist of manure sprinkles nearby homes, cars, and even laundry left on the line to dry</a:t>
            </a:r>
            <a:r>
              <a:rPr lang="en-US" i="1" dirty="0" smtClean="0">
                <a:latin typeface="Avenir Light"/>
                <a:cs typeface="Avenir Light"/>
              </a:rPr>
              <a:t>.</a:t>
            </a:r>
            <a:r>
              <a:rPr lang="en-US" dirty="0" smtClean="0">
                <a:latin typeface="Avenir Light"/>
                <a:cs typeface="Avenir Light"/>
              </a:rPr>
              <a:t>”</a:t>
            </a:r>
          </a:p>
          <a:p>
            <a:endParaRPr lang="en-US" dirty="0" smtClean="0">
              <a:latin typeface="Avenir Light"/>
              <a:cs typeface="Avenir Light"/>
            </a:endParaRPr>
          </a:p>
          <a:p>
            <a:r>
              <a:rPr lang="en-US" dirty="0" smtClean="0">
                <a:latin typeface="Avenir Light"/>
                <a:cs typeface="Avenir Light"/>
              </a:rPr>
              <a:t>Source</a:t>
            </a:r>
          </a:p>
          <a:p>
            <a:pPr lvl="1"/>
            <a:r>
              <a:rPr lang="en-US" dirty="0" err="1">
                <a:latin typeface="Avenir Light"/>
                <a:cs typeface="Avenir Light"/>
              </a:rPr>
              <a:t>Wendee</a:t>
            </a:r>
            <a:r>
              <a:rPr lang="en-US" dirty="0">
                <a:latin typeface="Avenir Light"/>
                <a:cs typeface="Avenir Light"/>
              </a:rPr>
              <a:t> Nicole, </a:t>
            </a:r>
            <a:r>
              <a:rPr lang="en-US" i="1" dirty="0">
                <a:latin typeface="Avenir Light"/>
                <a:cs typeface="Avenir Light"/>
              </a:rPr>
              <a:t>CAFOs and Environmental Justice: The Case of North Carolina</a:t>
            </a:r>
            <a:r>
              <a:rPr lang="en-US" cap="small" dirty="0">
                <a:latin typeface="Avenir Light"/>
                <a:cs typeface="Avenir Light"/>
              </a:rPr>
              <a:t>, Environmental Health Perspectives</a:t>
            </a:r>
            <a:r>
              <a:rPr lang="en-US" dirty="0">
                <a:latin typeface="Avenir Light"/>
                <a:cs typeface="Avenir Light"/>
              </a:rPr>
              <a:t> (Jun. 1, 2013), https://</a:t>
            </a:r>
            <a:r>
              <a:rPr lang="en-US" dirty="0" err="1">
                <a:latin typeface="Avenir Light"/>
                <a:cs typeface="Avenir Light"/>
              </a:rPr>
              <a:t>ehp.niehs.nih.gov</a:t>
            </a:r>
            <a:r>
              <a:rPr lang="en-US" dirty="0">
                <a:latin typeface="Avenir Light"/>
                <a:cs typeface="Avenir Light"/>
              </a:rPr>
              <a:t>/121-a182/</a:t>
            </a:r>
            <a:r>
              <a:rPr lang="en-US" dirty="0" smtClean="0">
                <a:latin typeface="Avenir Light"/>
                <a:cs typeface="Avenir Light"/>
              </a:rPr>
              <a:t>.</a:t>
            </a:r>
          </a:p>
          <a:p>
            <a:pPr lvl="1"/>
            <a:endParaRPr lang="en-US" dirty="0">
              <a:latin typeface="Avenir Light"/>
              <a:cs typeface="Avenir Light"/>
            </a:endParaRPr>
          </a:p>
          <a:p>
            <a:pPr lvl="1"/>
            <a:endParaRPr lang="en-US" dirty="0">
              <a:latin typeface="Avenir Light"/>
              <a:cs typeface="Avenir Light"/>
            </a:endParaRPr>
          </a:p>
          <a:p>
            <a:endParaRPr lang="en-US" dirty="0"/>
          </a:p>
        </p:txBody>
      </p:sp>
      <p:sp>
        <p:nvSpPr>
          <p:cNvPr id="4" name="Slide Number Placeholder 3"/>
          <p:cNvSpPr>
            <a:spLocks noGrp="1"/>
          </p:cNvSpPr>
          <p:nvPr>
            <p:ph type="sldNum" sz="quarter" idx="12"/>
          </p:nvPr>
        </p:nvSpPr>
        <p:spPr/>
        <p:txBody>
          <a:bodyPr/>
          <a:lstStyle/>
          <a:p>
            <a:fld id="{0FB56013-B943-42BA-886F-6F9D4EB85E9D}" type="slidenum">
              <a:rPr lang="en-US" smtClean="0"/>
              <a:t>31</a:t>
            </a:fld>
            <a:endParaRPr lang="en-US"/>
          </a:p>
        </p:txBody>
      </p:sp>
    </p:spTree>
    <p:extLst>
      <p:ext uri="{BB962C8B-B14F-4D97-AF65-F5344CB8AC3E}">
        <p14:creationId xmlns:p14="http://schemas.microsoft.com/office/powerpoint/2010/main" val="9976649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North Carolina</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latin typeface="Avenir Light"/>
                <a:cs typeface="Avenir Light"/>
              </a:rPr>
              <a:t>Historical Perspective on Pig Farming</a:t>
            </a:r>
          </a:p>
          <a:p>
            <a:pPr lvl="1"/>
            <a:r>
              <a:rPr lang="en-US" dirty="0" smtClean="0">
                <a:latin typeface="Avenir Light"/>
                <a:cs typeface="Avenir Light"/>
              </a:rPr>
              <a:t>Swift transition from family farms to CAFOs.</a:t>
            </a:r>
          </a:p>
          <a:p>
            <a:pPr lvl="2"/>
            <a:r>
              <a:rPr lang="en-US" dirty="0" smtClean="0">
                <a:latin typeface="Avenir Light"/>
                <a:cs typeface="Avenir Light"/>
              </a:rPr>
              <a:t>15,000 farms to 2,000 + explosion of the pig population </a:t>
            </a:r>
          </a:p>
          <a:p>
            <a:pPr lvl="2"/>
            <a:r>
              <a:rPr lang="en-US" dirty="0" smtClean="0">
                <a:latin typeface="Avenir Light"/>
                <a:cs typeface="Avenir Light"/>
              </a:rPr>
              <a:t>Now 9 million pigs in the state</a:t>
            </a:r>
          </a:p>
          <a:p>
            <a:pPr lvl="2"/>
            <a:r>
              <a:rPr lang="en-US" dirty="0" smtClean="0">
                <a:latin typeface="Avenir Light"/>
                <a:cs typeface="Avenir Light"/>
              </a:rPr>
              <a:t>95% of those pigs in eastern North Carolina</a:t>
            </a:r>
          </a:p>
          <a:p>
            <a:pPr lvl="1"/>
            <a:r>
              <a:rPr lang="en-US" dirty="0" smtClean="0">
                <a:latin typeface="Avenir Light"/>
                <a:cs typeface="Avenir Light"/>
              </a:rPr>
              <a:t>Decrease in employment.</a:t>
            </a:r>
          </a:p>
          <a:p>
            <a:pPr lvl="1"/>
            <a:r>
              <a:rPr lang="en-US" dirty="0" smtClean="0">
                <a:latin typeface="Avenir Light"/>
                <a:cs typeface="Avenir Light"/>
              </a:rPr>
              <a:t>Put small farms out of business.</a:t>
            </a:r>
          </a:p>
          <a:p>
            <a:pPr lvl="1"/>
            <a:r>
              <a:rPr lang="en-US" dirty="0" smtClean="0">
                <a:latin typeface="Avenir Light"/>
                <a:cs typeface="Avenir Light"/>
              </a:rPr>
              <a:t>Create more waste than human populations of New York City, Chicago, and Los Angeles </a:t>
            </a:r>
            <a:r>
              <a:rPr lang="en-US" i="1" dirty="0" smtClean="0">
                <a:latin typeface="Avenir Light"/>
                <a:cs typeface="Avenir Light"/>
              </a:rPr>
              <a:t>combined. </a:t>
            </a:r>
            <a:endParaRPr lang="en-US" dirty="0" smtClean="0">
              <a:latin typeface="Avenir Light"/>
              <a:cs typeface="Avenir Light"/>
            </a:endParaRPr>
          </a:p>
          <a:p>
            <a:pPr marL="457200" lvl="1" indent="0">
              <a:buNone/>
            </a:pPr>
            <a:endParaRPr lang="en-US" dirty="0" smtClean="0">
              <a:latin typeface="Avenir Light"/>
              <a:cs typeface="Avenir Light"/>
            </a:endParaRPr>
          </a:p>
          <a:p>
            <a:r>
              <a:rPr lang="en-US" dirty="0" smtClean="0">
                <a:latin typeface="Avenir Light"/>
                <a:cs typeface="Avenir Light"/>
              </a:rPr>
              <a:t>Source</a:t>
            </a:r>
          </a:p>
          <a:p>
            <a:pPr lvl="1"/>
            <a:r>
              <a:rPr lang="en-US" dirty="0">
                <a:latin typeface="Avenir Light"/>
                <a:cs typeface="Avenir Light"/>
              </a:rPr>
              <a:t>Cordon M. Smart, </a:t>
            </a:r>
            <a:r>
              <a:rPr lang="en-US" i="1" dirty="0" smtClean="0">
                <a:latin typeface="Avenir Light"/>
                <a:cs typeface="Avenir Light"/>
              </a:rPr>
              <a:t>The </a:t>
            </a:r>
            <a:r>
              <a:rPr lang="en-US" i="1" dirty="0">
                <a:latin typeface="Avenir Light"/>
                <a:cs typeface="Avenir Light"/>
              </a:rPr>
              <a:t>"Right to Commit Nuisance" in North Carolina: A Historical Analysis of the Right-to-Farm Act</a:t>
            </a:r>
            <a:r>
              <a:rPr lang="en-US" dirty="0">
                <a:latin typeface="Avenir Light"/>
                <a:cs typeface="Avenir Light"/>
              </a:rPr>
              <a:t>, </a:t>
            </a:r>
            <a:r>
              <a:rPr lang="en-US" cap="small" dirty="0">
                <a:latin typeface="Avenir Light"/>
                <a:cs typeface="Avenir Light"/>
              </a:rPr>
              <a:t>94 N.C. L. Rev. </a:t>
            </a:r>
            <a:r>
              <a:rPr lang="en-US" cap="small" dirty="0" smtClean="0">
                <a:latin typeface="Avenir Light"/>
                <a:cs typeface="Avenir Light"/>
              </a:rPr>
              <a:t>2097, 2103-06  </a:t>
            </a:r>
            <a:r>
              <a:rPr lang="en-US" dirty="0">
                <a:latin typeface="Avenir Light"/>
                <a:cs typeface="Avenir Light"/>
              </a:rPr>
              <a:t>(2016).</a:t>
            </a:r>
            <a:br>
              <a:rPr lang="en-US" dirty="0">
                <a:latin typeface="Avenir Light"/>
                <a:cs typeface="Avenir Light"/>
              </a:rPr>
            </a:br>
            <a:endParaRPr lang="en-US" dirty="0">
              <a:latin typeface="Avenir Light"/>
              <a:cs typeface="Avenir Light"/>
            </a:endParaRPr>
          </a:p>
          <a:p>
            <a:pPr lvl="1"/>
            <a:endParaRPr lang="en-US" dirty="0">
              <a:latin typeface="Avenir Light"/>
              <a:cs typeface="Avenir Light"/>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t>32</a:t>
            </a:fld>
            <a:endParaRPr lang="en-US"/>
          </a:p>
        </p:txBody>
      </p:sp>
    </p:spTree>
    <p:extLst>
      <p:ext uri="{BB962C8B-B14F-4D97-AF65-F5344CB8AC3E}">
        <p14:creationId xmlns:p14="http://schemas.microsoft.com/office/powerpoint/2010/main" val="157142581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North Carolina</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latin typeface="Avenir Light"/>
                <a:cs typeface="Avenir Light"/>
              </a:rPr>
              <a:t>Vulnerable Community</a:t>
            </a:r>
          </a:p>
          <a:p>
            <a:pPr lvl="1"/>
            <a:r>
              <a:rPr lang="en-US" dirty="0" smtClean="0">
                <a:latin typeface="Avenir Light"/>
                <a:cs typeface="Avenir Light"/>
              </a:rPr>
              <a:t>Portion of the state with a large African American, Hispanic, and Native American populations.</a:t>
            </a:r>
          </a:p>
          <a:p>
            <a:pPr lvl="2"/>
            <a:r>
              <a:rPr lang="en-US" dirty="0" smtClean="0">
                <a:latin typeface="Avenir Light"/>
                <a:cs typeface="Avenir Light"/>
              </a:rPr>
              <a:t>Slaves worked on plantations there before emancipation.</a:t>
            </a:r>
          </a:p>
          <a:p>
            <a:pPr lvl="2"/>
            <a:r>
              <a:rPr lang="en-US" dirty="0" smtClean="0">
                <a:latin typeface="Avenir Light"/>
                <a:cs typeface="Avenir Light"/>
              </a:rPr>
              <a:t>Upon emancipation, became sharecroppers and tenant farmers.</a:t>
            </a:r>
          </a:p>
          <a:p>
            <a:pPr lvl="2"/>
            <a:r>
              <a:rPr lang="en-US" dirty="0" smtClean="0">
                <a:latin typeface="Avenir Light"/>
                <a:cs typeface="Avenir Light"/>
              </a:rPr>
              <a:t>African American families here still experiencing high rates of poverty, poor health care options, poor educational outcomes, unemployment, and substandard housing.</a:t>
            </a:r>
          </a:p>
          <a:p>
            <a:pPr lvl="1"/>
            <a:r>
              <a:rPr lang="en-US" dirty="0">
                <a:latin typeface="Avenir Light"/>
                <a:cs typeface="Avenir Light"/>
              </a:rPr>
              <a:t>African Americans, Hispanics and </a:t>
            </a:r>
            <a:r>
              <a:rPr lang="en-US" dirty="0" smtClean="0">
                <a:latin typeface="Avenir Light"/>
                <a:cs typeface="Avenir Light"/>
              </a:rPr>
              <a:t>Native Americans </a:t>
            </a:r>
            <a:r>
              <a:rPr lang="en-US" dirty="0">
                <a:latin typeface="Avenir Light"/>
                <a:cs typeface="Avenir Light"/>
              </a:rPr>
              <a:t>living within 3</a:t>
            </a:r>
            <a:r>
              <a:rPr lang="en-US" dirty="0" smtClean="0">
                <a:latin typeface="Avenir Light"/>
                <a:cs typeface="Avenir Light"/>
              </a:rPr>
              <a:t> </a:t>
            </a:r>
            <a:r>
              <a:rPr lang="en-US" dirty="0">
                <a:latin typeface="Avenir Light"/>
                <a:cs typeface="Avenir Light"/>
              </a:rPr>
              <a:t>miles of </a:t>
            </a:r>
            <a:r>
              <a:rPr lang="en-US" dirty="0" smtClean="0">
                <a:latin typeface="Avenir Light"/>
                <a:cs typeface="Avenir Light"/>
              </a:rPr>
              <a:t>a pig CAFO are </a:t>
            </a:r>
            <a:r>
              <a:rPr lang="en-US" dirty="0">
                <a:latin typeface="Avenir Light"/>
                <a:cs typeface="Avenir Light"/>
              </a:rPr>
              <a:t>1.54, 1.39 and 2.18 times higher, respectively, than </a:t>
            </a:r>
            <a:r>
              <a:rPr lang="en-US" dirty="0" smtClean="0">
                <a:latin typeface="Avenir Light"/>
                <a:cs typeface="Avenir Light"/>
              </a:rPr>
              <a:t>proportion </a:t>
            </a:r>
            <a:r>
              <a:rPr lang="en-US" dirty="0">
                <a:latin typeface="Avenir Light"/>
                <a:cs typeface="Avenir Light"/>
              </a:rPr>
              <a:t>of non-Hispanic whites.</a:t>
            </a:r>
            <a:endParaRPr lang="en-US" dirty="0" smtClean="0">
              <a:latin typeface="Avenir Light"/>
              <a:cs typeface="Avenir Light"/>
            </a:endParaRPr>
          </a:p>
          <a:p>
            <a:pPr marL="914400" lvl="2" indent="0">
              <a:buNone/>
            </a:pPr>
            <a:endParaRPr lang="en-US" dirty="0" smtClean="0">
              <a:latin typeface="Avenir Light"/>
              <a:cs typeface="Avenir Light"/>
            </a:endParaRPr>
          </a:p>
          <a:p>
            <a:r>
              <a:rPr lang="en-US" sz="2500" dirty="0" smtClean="0">
                <a:latin typeface="Avenir Light"/>
                <a:cs typeface="Avenir Light"/>
              </a:rPr>
              <a:t>Sources</a:t>
            </a:r>
          </a:p>
          <a:p>
            <a:pPr lvl="1"/>
            <a:r>
              <a:rPr lang="en-US" sz="2200" dirty="0" err="1">
                <a:latin typeface="Avenir Light"/>
                <a:cs typeface="Avenir Light"/>
              </a:rPr>
              <a:t>Wendee</a:t>
            </a:r>
            <a:r>
              <a:rPr lang="en-US" sz="2200" dirty="0">
                <a:latin typeface="Avenir Light"/>
                <a:cs typeface="Avenir Light"/>
              </a:rPr>
              <a:t> Nicole, </a:t>
            </a:r>
            <a:r>
              <a:rPr lang="en-US" sz="2200" i="1" dirty="0">
                <a:latin typeface="Avenir Light"/>
                <a:cs typeface="Avenir Light"/>
              </a:rPr>
              <a:t>CAFOs and Environmental Justice: The Case of North Carolina</a:t>
            </a:r>
            <a:r>
              <a:rPr lang="en-US" sz="2200" cap="small" dirty="0">
                <a:latin typeface="Avenir Light"/>
                <a:cs typeface="Avenir Light"/>
              </a:rPr>
              <a:t>, Environmental Health Perspectives</a:t>
            </a:r>
            <a:r>
              <a:rPr lang="en-US" sz="2200" dirty="0">
                <a:latin typeface="Avenir Light"/>
                <a:cs typeface="Avenir Light"/>
              </a:rPr>
              <a:t> (Jun. 1, 2013), https://ehp.niehs.nih.gov/121-a182/</a:t>
            </a:r>
            <a:r>
              <a:rPr lang="en-US" sz="2200" dirty="0" smtClean="0">
                <a:latin typeface="Avenir Light"/>
                <a:cs typeface="Avenir Light"/>
              </a:rPr>
              <a:t>.</a:t>
            </a:r>
            <a:endParaRPr lang="en-US" sz="2200" dirty="0">
              <a:latin typeface="Avenir Light"/>
              <a:cs typeface="Avenir Light"/>
            </a:endParaRPr>
          </a:p>
          <a:p>
            <a:pPr lvl="1"/>
            <a:r>
              <a:rPr lang="en-US" sz="2200" dirty="0" smtClean="0">
                <a:latin typeface="Avenir Light"/>
                <a:cs typeface="Avenir Light"/>
              </a:rPr>
              <a:t>Steve Wing and Jill Johnston, Industrial Hog Operations in North Carolina Disproportionately Impact African-Americans Hispanics and American Indians (Aug. 29, 2014)</a:t>
            </a:r>
            <a:r>
              <a:rPr lang="en-US" sz="2200" dirty="0">
                <a:latin typeface="Avenir Light"/>
                <a:cs typeface="Avenir Light"/>
              </a:rPr>
              <a:t>, https://www.facingsouth.org/sites/default/files/</a:t>
            </a:r>
            <a:r>
              <a:rPr lang="en-US" sz="2200" dirty="0" smtClean="0">
                <a:latin typeface="Avenir Light"/>
                <a:cs typeface="Avenir Light"/>
              </a:rPr>
              <a:t>wing_hogs_ej_paper.pdf</a:t>
            </a:r>
            <a:r>
              <a:rPr lang="en-US" dirty="0" smtClean="0">
                <a:latin typeface="Avenir Light"/>
                <a:cs typeface="Avenir Light"/>
              </a:rPr>
              <a:t>.</a:t>
            </a:r>
          </a:p>
        </p:txBody>
      </p:sp>
      <p:sp>
        <p:nvSpPr>
          <p:cNvPr id="4" name="Slide Number Placeholder 3"/>
          <p:cNvSpPr>
            <a:spLocks noGrp="1"/>
          </p:cNvSpPr>
          <p:nvPr>
            <p:ph type="sldNum" sz="quarter" idx="12"/>
          </p:nvPr>
        </p:nvSpPr>
        <p:spPr/>
        <p:txBody>
          <a:bodyPr/>
          <a:lstStyle/>
          <a:p>
            <a:fld id="{0FB56013-B943-42BA-886F-6F9D4EB85E9D}" type="slidenum">
              <a:rPr lang="en-US" smtClean="0"/>
              <a:t>33</a:t>
            </a:fld>
            <a:endParaRPr lang="en-US"/>
          </a:p>
        </p:txBody>
      </p:sp>
    </p:spTree>
    <p:extLst>
      <p:ext uri="{BB962C8B-B14F-4D97-AF65-F5344CB8AC3E}">
        <p14:creationId xmlns:p14="http://schemas.microsoft.com/office/powerpoint/2010/main" val="42140479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North Carolina</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latin typeface="Avenir Light"/>
                <a:cs typeface="Avenir Light"/>
              </a:rPr>
              <a:t>Health</a:t>
            </a:r>
          </a:p>
          <a:p>
            <a:pPr lvl="1"/>
            <a:r>
              <a:rPr lang="en-US" dirty="0" smtClean="0">
                <a:latin typeface="Avenir Light"/>
                <a:cs typeface="Avenir Light"/>
              </a:rPr>
              <a:t>Hydrogen sulfide and certain kinds of particulate matter</a:t>
            </a:r>
            <a:r>
              <a:rPr lang="en-US" baseline="-25000" dirty="0" smtClean="0"/>
              <a:t> </a:t>
            </a:r>
            <a:r>
              <a:rPr lang="en-US" dirty="0" smtClean="0">
                <a:latin typeface="Avenir Light"/>
                <a:cs typeface="Avenir Light"/>
              </a:rPr>
              <a:t>correlated with increased blood pressure, respiratory difficulty, sore throat, chest tightness, nausea, eye irritation, stress, anxiety, and nervousness</a:t>
            </a:r>
          </a:p>
          <a:p>
            <a:pPr lvl="1"/>
            <a:r>
              <a:rPr lang="en-US" dirty="0" smtClean="0">
                <a:latin typeface="Avenir Light"/>
                <a:cs typeface="Avenir Light"/>
              </a:rPr>
              <a:t>Drinking water compromised.</a:t>
            </a:r>
          </a:p>
          <a:p>
            <a:r>
              <a:rPr lang="en-US" dirty="0" smtClean="0">
                <a:latin typeface="Avenir Light"/>
                <a:cs typeface="Avenir Light"/>
              </a:rPr>
              <a:t>Decreased quality of life</a:t>
            </a:r>
          </a:p>
          <a:p>
            <a:pPr lvl="1"/>
            <a:r>
              <a:rPr lang="en-US" dirty="0" smtClean="0">
                <a:latin typeface="Avenir Light"/>
                <a:cs typeface="Avenir Light"/>
              </a:rPr>
              <a:t>Community members stay inside or wear masks outdoors.</a:t>
            </a:r>
          </a:p>
          <a:p>
            <a:pPr lvl="1"/>
            <a:r>
              <a:rPr lang="en-US" dirty="0" smtClean="0">
                <a:latin typeface="Avenir Light"/>
                <a:cs typeface="Avenir Light"/>
              </a:rPr>
              <a:t>Manure layer covers their yards and homes. </a:t>
            </a:r>
          </a:p>
          <a:p>
            <a:pPr lvl="1"/>
            <a:r>
              <a:rPr lang="en-US" dirty="0" smtClean="0">
                <a:latin typeface="Avenir Light"/>
                <a:cs typeface="Avenir Light"/>
              </a:rPr>
              <a:t>Heavy truck traffic.</a:t>
            </a:r>
          </a:p>
          <a:p>
            <a:pPr lvl="1"/>
            <a:r>
              <a:rPr lang="en-US" dirty="0" smtClean="0">
                <a:latin typeface="Avenir Light"/>
                <a:cs typeface="Avenir Light"/>
              </a:rPr>
              <a:t>Decreased property values.</a:t>
            </a:r>
          </a:p>
          <a:p>
            <a:pPr marL="457200" lvl="1" indent="0">
              <a:buNone/>
            </a:pPr>
            <a:endParaRPr lang="en-US" dirty="0" smtClean="0">
              <a:latin typeface="Avenir Light"/>
              <a:cs typeface="Avenir Light"/>
            </a:endParaRPr>
          </a:p>
          <a:p>
            <a:r>
              <a:rPr lang="en-US" sz="2600" dirty="0" smtClean="0">
                <a:latin typeface="Avenir Light"/>
                <a:cs typeface="Avenir Light"/>
              </a:rPr>
              <a:t>Source</a:t>
            </a:r>
          </a:p>
          <a:p>
            <a:pPr lvl="1"/>
            <a:r>
              <a:rPr lang="en-US" sz="2200" dirty="0" err="1">
                <a:latin typeface="Avenir Light"/>
                <a:cs typeface="Avenir Light"/>
              </a:rPr>
              <a:t>Wendee</a:t>
            </a:r>
            <a:r>
              <a:rPr lang="en-US" sz="2200" dirty="0">
                <a:latin typeface="Avenir Light"/>
                <a:cs typeface="Avenir Light"/>
              </a:rPr>
              <a:t> Nicole, </a:t>
            </a:r>
            <a:r>
              <a:rPr lang="en-US" sz="2200" i="1" dirty="0">
                <a:latin typeface="Avenir Light"/>
                <a:cs typeface="Avenir Light"/>
              </a:rPr>
              <a:t>CAFOs and Environmental Justice: The Case of North Carolina</a:t>
            </a:r>
            <a:r>
              <a:rPr lang="en-US" sz="2200" cap="small" dirty="0">
                <a:latin typeface="Avenir Light"/>
                <a:cs typeface="Avenir Light"/>
              </a:rPr>
              <a:t>, Environmental Health Perspectives</a:t>
            </a:r>
            <a:r>
              <a:rPr lang="en-US" sz="2200" dirty="0">
                <a:latin typeface="Avenir Light"/>
                <a:cs typeface="Avenir Light"/>
              </a:rPr>
              <a:t> (Jun. 1, 2013), https://</a:t>
            </a:r>
            <a:r>
              <a:rPr lang="en-US" sz="2200" dirty="0" err="1">
                <a:latin typeface="Avenir Light"/>
                <a:cs typeface="Avenir Light"/>
              </a:rPr>
              <a:t>ehp.niehs.nih.gov</a:t>
            </a:r>
            <a:r>
              <a:rPr lang="en-US" sz="2200" dirty="0">
                <a:latin typeface="Avenir Light"/>
                <a:cs typeface="Avenir Light"/>
              </a:rPr>
              <a:t>/121-a182/.</a:t>
            </a:r>
          </a:p>
          <a:p>
            <a:pPr lvl="1"/>
            <a:endParaRPr lang="en-US" dirty="0">
              <a:latin typeface="Avenir Light"/>
              <a:cs typeface="Avenir Light"/>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t>34</a:t>
            </a:fld>
            <a:endParaRPr lang="en-US"/>
          </a:p>
        </p:txBody>
      </p:sp>
    </p:spTree>
    <p:extLst>
      <p:ext uri="{BB962C8B-B14F-4D97-AF65-F5344CB8AC3E}">
        <p14:creationId xmlns:p14="http://schemas.microsoft.com/office/powerpoint/2010/main" val="227077360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North Carolina</a:t>
            </a:r>
            <a:endParaRPr lang="en-US" dirty="0"/>
          </a:p>
        </p:txBody>
      </p:sp>
      <p:pic>
        <p:nvPicPr>
          <p:cNvPr id="5" name="Content Placeholder 4" descr="ehp.121-a182.g002.png"/>
          <p:cNvPicPr>
            <a:picLocks noGrp="1" noChangeAspect="1"/>
          </p:cNvPicPr>
          <p:nvPr>
            <p:ph idx="1"/>
          </p:nvPr>
        </p:nvPicPr>
        <p:blipFill>
          <a:blip r:embed="rId3">
            <a:extLst>
              <a:ext uri="{28A0092B-C50C-407E-A947-70E740481C1C}">
                <a14:useLocalDpi xmlns:a14="http://schemas.microsoft.com/office/drawing/2010/main" val="0"/>
              </a:ext>
            </a:extLst>
          </a:blip>
          <a:srcRect l="-86715" r="-86715"/>
          <a:stretch>
            <a:fillRect/>
          </a:stretch>
        </p:blipFill>
        <p:spPr>
          <a:xfrm>
            <a:off x="457200" y="1600200"/>
            <a:ext cx="8229600" cy="4525963"/>
          </a:xfrm>
        </p:spPr>
      </p:pic>
      <p:sp>
        <p:nvSpPr>
          <p:cNvPr id="4" name="Slide Number Placeholder 3"/>
          <p:cNvSpPr>
            <a:spLocks noGrp="1"/>
          </p:cNvSpPr>
          <p:nvPr>
            <p:ph type="sldNum" sz="quarter" idx="12"/>
          </p:nvPr>
        </p:nvSpPr>
        <p:spPr/>
        <p:txBody>
          <a:bodyPr/>
          <a:lstStyle/>
          <a:p>
            <a:fld id="{0FB56013-B943-42BA-886F-6F9D4EB85E9D}" type="slidenum">
              <a:rPr lang="en-US" smtClean="0"/>
              <a:t>35</a:t>
            </a:fld>
            <a:endParaRPr lang="en-US"/>
          </a:p>
        </p:txBody>
      </p:sp>
    </p:spTree>
    <p:extLst>
      <p:ext uri="{BB962C8B-B14F-4D97-AF65-F5344CB8AC3E}">
        <p14:creationId xmlns:p14="http://schemas.microsoft.com/office/powerpoint/2010/main" val="137460502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North Carolina</a:t>
            </a:r>
            <a:endParaRPr lang="en-US" dirty="0"/>
          </a:p>
        </p:txBody>
      </p:sp>
      <p:pic>
        <p:nvPicPr>
          <p:cNvPr id="5" name="Content Placeholder 4" descr="ehp.121-a182.g001.png"/>
          <p:cNvPicPr>
            <a:picLocks noGrp="1" noChangeAspect="1"/>
          </p:cNvPicPr>
          <p:nvPr>
            <p:ph idx="1"/>
          </p:nvPr>
        </p:nvPicPr>
        <p:blipFill>
          <a:blip r:embed="rId3">
            <a:extLst>
              <a:ext uri="{28A0092B-C50C-407E-A947-70E740481C1C}">
                <a14:useLocalDpi xmlns:a14="http://schemas.microsoft.com/office/drawing/2010/main" val="0"/>
              </a:ext>
            </a:extLst>
          </a:blip>
          <a:srcRect t="7857" b="7857"/>
          <a:stretch>
            <a:fillRect/>
          </a:stretch>
        </p:blipFill>
        <p:spPr/>
      </p:pic>
      <p:sp>
        <p:nvSpPr>
          <p:cNvPr id="4" name="Slide Number Placeholder 3"/>
          <p:cNvSpPr>
            <a:spLocks noGrp="1"/>
          </p:cNvSpPr>
          <p:nvPr>
            <p:ph type="sldNum" sz="quarter" idx="12"/>
          </p:nvPr>
        </p:nvSpPr>
        <p:spPr/>
        <p:txBody>
          <a:bodyPr/>
          <a:lstStyle/>
          <a:p>
            <a:fld id="{0FB56013-B943-42BA-886F-6F9D4EB85E9D}" type="slidenum">
              <a:rPr lang="en-US" smtClean="0"/>
              <a:t>36</a:t>
            </a:fld>
            <a:endParaRPr lang="en-US"/>
          </a:p>
        </p:txBody>
      </p:sp>
    </p:spTree>
    <p:extLst>
      <p:ext uri="{BB962C8B-B14F-4D97-AF65-F5344CB8AC3E}">
        <p14:creationId xmlns:p14="http://schemas.microsoft.com/office/powerpoint/2010/main" val="38288183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North Carolina</a:t>
            </a:r>
            <a:endParaRPr lang="en-US" dirty="0"/>
          </a:p>
        </p:txBody>
      </p:sp>
      <p:pic>
        <p:nvPicPr>
          <p:cNvPr id="5" name="Content Placeholder 4" descr="ehp.121-a182.g003.png"/>
          <p:cNvPicPr>
            <a:picLocks noGrp="1" noChangeAspect="1"/>
          </p:cNvPicPr>
          <p:nvPr>
            <p:ph idx="1"/>
          </p:nvPr>
        </p:nvPicPr>
        <p:blipFill>
          <a:blip r:embed="rId3">
            <a:extLst>
              <a:ext uri="{28A0092B-C50C-407E-A947-70E740481C1C}">
                <a14:useLocalDpi xmlns:a14="http://schemas.microsoft.com/office/drawing/2010/main" val="0"/>
              </a:ext>
            </a:extLst>
          </a:blip>
          <a:srcRect t="8650" b="8650"/>
          <a:stretch>
            <a:fillRect/>
          </a:stretch>
        </p:blipFill>
        <p:spPr/>
      </p:pic>
      <p:sp>
        <p:nvSpPr>
          <p:cNvPr id="4" name="Slide Number Placeholder 3"/>
          <p:cNvSpPr>
            <a:spLocks noGrp="1"/>
          </p:cNvSpPr>
          <p:nvPr>
            <p:ph type="sldNum" sz="quarter" idx="12"/>
          </p:nvPr>
        </p:nvSpPr>
        <p:spPr/>
        <p:txBody>
          <a:bodyPr/>
          <a:lstStyle/>
          <a:p>
            <a:fld id="{0FB56013-B943-42BA-886F-6F9D4EB85E9D}" type="slidenum">
              <a:rPr lang="en-US" smtClean="0"/>
              <a:t>37</a:t>
            </a:fld>
            <a:endParaRPr lang="en-US"/>
          </a:p>
        </p:txBody>
      </p:sp>
    </p:spTree>
    <p:extLst>
      <p:ext uri="{BB962C8B-B14F-4D97-AF65-F5344CB8AC3E}">
        <p14:creationId xmlns:p14="http://schemas.microsoft.com/office/powerpoint/2010/main" val="148334197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North Carolina</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latin typeface="Avenir Light"/>
                <a:cs typeface="Avenir Light"/>
              </a:rPr>
              <a:t>Lagoon rupture of 1995</a:t>
            </a:r>
          </a:p>
          <a:p>
            <a:pPr lvl="1"/>
            <a:r>
              <a:rPr lang="en-US" dirty="0" smtClean="0">
                <a:latin typeface="Avenir Light"/>
                <a:cs typeface="Avenir Light"/>
              </a:rPr>
              <a:t>Eight-acre lagoon spilled 22 million gallons of manure into the New River.</a:t>
            </a:r>
          </a:p>
          <a:p>
            <a:pPr lvl="1"/>
            <a:r>
              <a:rPr lang="en-US" dirty="0" smtClean="0">
                <a:latin typeface="Avenir Light"/>
                <a:cs typeface="Avenir Light"/>
              </a:rPr>
              <a:t>Millions of fish and other creatures died.</a:t>
            </a:r>
          </a:p>
          <a:p>
            <a:r>
              <a:rPr lang="en-US" dirty="0" smtClean="0">
                <a:latin typeface="Avenir Light"/>
                <a:cs typeface="Avenir Light"/>
              </a:rPr>
              <a:t>Groundwater</a:t>
            </a:r>
          </a:p>
          <a:p>
            <a:pPr lvl="1"/>
            <a:r>
              <a:rPr lang="en-US" dirty="0" smtClean="0">
                <a:latin typeface="Avenir Light"/>
                <a:cs typeface="Avenir Light"/>
              </a:rPr>
              <a:t>The coastal plain water table is near the surface.</a:t>
            </a:r>
          </a:p>
          <a:p>
            <a:pPr lvl="2"/>
            <a:r>
              <a:rPr lang="en-US" dirty="0" smtClean="0">
                <a:latin typeface="Avenir Light"/>
                <a:cs typeface="Avenir Light"/>
              </a:rPr>
              <a:t>Ammonia and nitrates seep into groundwater.</a:t>
            </a:r>
          </a:p>
          <a:p>
            <a:r>
              <a:rPr lang="en-US" dirty="0" smtClean="0">
                <a:latin typeface="Avenir Light"/>
                <a:cs typeface="Avenir Light"/>
              </a:rPr>
              <a:t>Only 12 of the 2,000 pig CAFOs were required to obtain a CWA permit.</a:t>
            </a:r>
          </a:p>
          <a:p>
            <a:pPr marL="914400" lvl="2" indent="0">
              <a:buNone/>
            </a:pPr>
            <a:endParaRPr lang="en-US" sz="2300" dirty="0" smtClean="0">
              <a:latin typeface="Avenir Light"/>
              <a:cs typeface="Avenir Light"/>
            </a:endParaRPr>
          </a:p>
          <a:p>
            <a:r>
              <a:rPr lang="en-US" sz="2900" dirty="0" smtClean="0">
                <a:latin typeface="Avenir Light"/>
                <a:cs typeface="Avenir Light"/>
              </a:rPr>
              <a:t>Source</a:t>
            </a:r>
          </a:p>
          <a:p>
            <a:pPr lvl="1"/>
            <a:r>
              <a:rPr lang="en-US" sz="2600" dirty="0" err="1">
                <a:latin typeface="Avenir Light"/>
                <a:cs typeface="Avenir Light"/>
              </a:rPr>
              <a:t>Wendee</a:t>
            </a:r>
            <a:r>
              <a:rPr lang="en-US" sz="2600" dirty="0">
                <a:latin typeface="Avenir Light"/>
                <a:cs typeface="Avenir Light"/>
              </a:rPr>
              <a:t> Nicole, </a:t>
            </a:r>
            <a:r>
              <a:rPr lang="en-US" sz="2600" i="1" dirty="0">
                <a:latin typeface="Avenir Light"/>
                <a:cs typeface="Avenir Light"/>
              </a:rPr>
              <a:t>CAFOs and Environmental Justice: The Case of North Carolina</a:t>
            </a:r>
            <a:r>
              <a:rPr lang="en-US" sz="2600" cap="small" dirty="0">
                <a:latin typeface="Avenir Light"/>
                <a:cs typeface="Avenir Light"/>
              </a:rPr>
              <a:t>, Environmental Health Perspectives</a:t>
            </a:r>
            <a:r>
              <a:rPr lang="en-US" sz="2600" dirty="0">
                <a:latin typeface="Avenir Light"/>
                <a:cs typeface="Avenir Light"/>
              </a:rPr>
              <a:t> (Jun. 1, 2013), https://</a:t>
            </a:r>
            <a:r>
              <a:rPr lang="en-US" sz="2600" dirty="0" err="1">
                <a:latin typeface="Avenir Light"/>
                <a:cs typeface="Avenir Light"/>
              </a:rPr>
              <a:t>ehp.niehs.nih.gov</a:t>
            </a:r>
            <a:r>
              <a:rPr lang="en-US" sz="2600" dirty="0">
                <a:latin typeface="Avenir Light"/>
                <a:cs typeface="Avenir Light"/>
              </a:rPr>
              <a:t>/121-a182/.</a:t>
            </a:r>
          </a:p>
          <a:p>
            <a:pPr lvl="1"/>
            <a:endParaRPr lang="en-US" dirty="0" smtClean="0">
              <a:latin typeface="Avenir Light"/>
              <a:cs typeface="Avenir Light"/>
            </a:endParaRPr>
          </a:p>
          <a:p>
            <a:endParaRPr lang="en-US" dirty="0">
              <a:latin typeface="Avenir Light"/>
              <a:cs typeface="Avenir Light"/>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t>38</a:t>
            </a:fld>
            <a:endParaRPr lang="en-US"/>
          </a:p>
        </p:txBody>
      </p:sp>
    </p:spTree>
    <p:extLst>
      <p:ext uri="{BB962C8B-B14F-4D97-AF65-F5344CB8AC3E}">
        <p14:creationId xmlns:p14="http://schemas.microsoft.com/office/powerpoint/2010/main" val="4372379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North Carolina</a:t>
            </a:r>
            <a:endParaRPr lang="en-US" dirty="0"/>
          </a:p>
        </p:txBody>
      </p:sp>
      <p:sp>
        <p:nvSpPr>
          <p:cNvPr id="3" name="Content Placeholder 2"/>
          <p:cNvSpPr>
            <a:spLocks noGrp="1"/>
          </p:cNvSpPr>
          <p:nvPr>
            <p:ph idx="1"/>
          </p:nvPr>
        </p:nvSpPr>
        <p:spPr/>
        <p:txBody>
          <a:bodyPr/>
          <a:lstStyle/>
          <a:p>
            <a:r>
              <a:rPr lang="en-US" dirty="0" smtClean="0">
                <a:latin typeface="Avenir Light"/>
                <a:cs typeface="Avenir Light"/>
              </a:rPr>
              <a:t>Hurricane Matthew</a:t>
            </a:r>
          </a:p>
        </p:txBody>
      </p:sp>
      <p:sp>
        <p:nvSpPr>
          <p:cNvPr id="4" name="Slide Number Placeholder 3"/>
          <p:cNvSpPr>
            <a:spLocks noGrp="1"/>
          </p:cNvSpPr>
          <p:nvPr>
            <p:ph type="sldNum" sz="quarter" idx="12"/>
          </p:nvPr>
        </p:nvSpPr>
        <p:spPr/>
        <p:txBody>
          <a:bodyPr/>
          <a:lstStyle/>
          <a:p>
            <a:fld id="{0FB56013-B943-42BA-886F-6F9D4EB85E9D}" type="slidenum">
              <a:rPr lang="en-US" smtClean="0"/>
              <a:t>39</a:t>
            </a:fld>
            <a:endParaRPr lang="en-US"/>
          </a:p>
        </p:txBody>
      </p:sp>
      <p:pic>
        <p:nvPicPr>
          <p:cNvPr id="5" name="Content Placeholder 3" descr="ewg_id_7-81_custom-3f829a8bd5b3ceba0de13087e0a4fe324aa7d894-s800-c85.jpg"/>
          <p:cNvPicPr>
            <a:picLocks noChangeAspect="1"/>
          </p:cNvPicPr>
          <p:nvPr/>
        </p:nvPicPr>
        <p:blipFill>
          <a:blip r:embed="rId3">
            <a:extLst>
              <a:ext uri="{28A0092B-C50C-407E-A947-70E740481C1C}">
                <a14:useLocalDpi xmlns:a14="http://schemas.microsoft.com/office/drawing/2010/main" val="0"/>
              </a:ext>
            </a:extLst>
          </a:blip>
          <a:srcRect l="20566" r="20566"/>
          <a:stretch>
            <a:fillRect/>
          </a:stretch>
        </p:blipFill>
        <p:spPr>
          <a:xfrm>
            <a:off x="999369" y="2439885"/>
            <a:ext cx="7121344" cy="3916465"/>
          </a:xfrm>
          <a:prstGeom prst="rect">
            <a:avLst/>
          </a:prstGeom>
        </p:spPr>
      </p:pic>
    </p:spTree>
    <p:extLst>
      <p:ext uri="{BB962C8B-B14F-4D97-AF65-F5344CB8AC3E}">
        <p14:creationId xmlns:p14="http://schemas.microsoft.com/office/powerpoint/2010/main" val="24647912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What is a CAFO?</a:t>
            </a:r>
            <a:endParaRPr lang="en-US" dirty="0">
              <a:latin typeface="Avenir Light"/>
              <a:cs typeface="Avenir Light"/>
            </a:endParaRPr>
          </a:p>
        </p:txBody>
      </p:sp>
      <p:sp>
        <p:nvSpPr>
          <p:cNvPr id="3" name="Content Placeholder 2"/>
          <p:cNvSpPr>
            <a:spLocks noGrp="1"/>
          </p:cNvSpPr>
          <p:nvPr>
            <p:ph idx="1"/>
          </p:nvPr>
        </p:nvSpPr>
        <p:spPr/>
        <p:txBody>
          <a:bodyPr>
            <a:normAutofit fontScale="77500" lnSpcReduction="20000"/>
          </a:bodyPr>
          <a:lstStyle/>
          <a:p>
            <a:pPr algn="just"/>
            <a:r>
              <a:rPr lang="en-US" dirty="0" smtClean="0">
                <a:latin typeface="Avenir Light"/>
                <a:cs typeface="Avenir Light"/>
              </a:rPr>
              <a:t>CAFO (“Concentrated Animal Feeding Operation”)</a:t>
            </a:r>
          </a:p>
          <a:p>
            <a:pPr lvl="1"/>
            <a:r>
              <a:rPr lang="en-US" dirty="0" smtClean="0">
                <a:latin typeface="Avenir Light"/>
                <a:cs typeface="Avenir Light"/>
              </a:rPr>
              <a:t>A medium or large AFO</a:t>
            </a:r>
          </a:p>
          <a:p>
            <a:pPr lvl="2"/>
            <a:r>
              <a:rPr lang="en-US" dirty="0" smtClean="0">
                <a:latin typeface="Avenir Light"/>
                <a:cs typeface="Avenir Light"/>
              </a:rPr>
              <a:t>1000 meat cows, </a:t>
            </a:r>
            <a:r>
              <a:rPr lang="en-US" dirty="0">
                <a:latin typeface="Avenir Light"/>
                <a:cs typeface="Avenir Light"/>
              </a:rPr>
              <a:t>700 dairy cows, 2500 </a:t>
            </a:r>
            <a:r>
              <a:rPr lang="en-US" dirty="0" smtClean="0">
                <a:latin typeface="Avenir Light"/>
                <a:cs typeface="Avenir Light"/>
              </a:rPr>
              <a:t>pigs </a:t>
            </a:r>
            <a:r>
              <a:rPr lang="en-US" dirty="0">
                <a:latin typeface="Avenir Light"/>
                <a:cs typeface="Avenir Light"/>
              </a:rPr>
              <a:t>weighing more than 55 </a:t>
            </a:r>
            <a:r>
              <a:rPr lang="en-US" dirty="0" err="1">
                <a:latin typeface="Avenir Light"/>
                <a:cs typeface="Avenir Light"/>
              </a:rPr>
              <a:t>lbs</a:t>
            </a:r>
            <a:r>
              <a:rPr lang="en-US" dirty="0">
                <a:latin typeface="Avenir Light"/>
                <a:cs typeface="Avenir Light"/>
              </a:rPr>
              <a:t>, 125 thousand broiler chickens, or 82 thousand laying hens or </a:t>
            </a:r>
            <a:r>
              <a:rPr lang="en-US" dirty="0" smtClean="0">
                <a:latin typeface="Avenir Light"/>
                <a:cs typeface="Avenir Light"/>
              </a:rPr>
              <a:t>young hens</a:t>
            </a:r>
          </a:p>
          <a:p>
            <a:pPr lvl="1"/>
            <a:r>
              <a:rPr lang="en-US" dirty="0">
                <a:latin typeface="Avenir Light"/>
                <a:cs typeface="Avenir Light"/>
              </a:rPr>
              <a:t>C</a:t>
            </a:r>
            <a:r>
              <a:rPr lang="en-US" dirty="0" smtClean="0">
                <a:latin typeface="Avenir Light"/>
                <a:cs typeface="Avenir Light"/>
              </a:rPr>
              <a:t>onfined </a:t>
            </a:r>
            <a:r>
              <a:rPr lang="en-US" dirty="0">
                <a:latin typeface="Avenir Light"/>
                <a:cs typeface="Avenir Light"/>
              </a:rPr>
              <a:t>on site for more than 45 </a:t>
            </a:r>
            <a:r>
              <a:rPr lang="en-US" dirty="0" smtClean="0">
                <a:latin typeface="Avenir Light"/>
                <a:cs typeface="Avenir Light"/>
              </a:rPr>
              <a:t>days in a year</a:t>
            </a:r>
          </a:p>
          <a:p>
            <a:pPr lvl="1"/>
            <a:r>
              <a:rPr lang="en-US" dirty="0" smtClean="0">
                <a:latin typeface="Avenir Light"/>
                <a:cs typeface="Avenir Light"/>
              </a:rPr>
              <a:t>Any </a:t>
            </a:r>
            <a:r>
              <a:rPr lang="en-US" dirty="0">
                <a:latin typeface="Avenir Light"/>
                <a:cs typeface="Avenir Light"/>
              </a:rPr>
              <a:t>size AFO that discharges manure or </a:t>
            </a:r>
            <a:r>
              <a:rPr lang="en-US" dirty="0" smtClean="0">
                <a:latin typeface="Avenir Light"/>
                <a:cs typeface="Avenir Light"/>
              </a:rPr>
              <a:t>effluent </a:t>
            </a:r>
            <a:r>
              <a:rPr lang="en-US" dirty="0">
                <a:latin typeface="Avenir Light"/>
                <a:cs typeface="Avenir Light"/>
              </a:rPr>
              <a:t>into a natural or man-made ditch, stream or other </a:t>
            </a:r>
            <a:r>
              <a:rPr lang="en-US" dirty="0" smtClean="0">
                <a:latin typeface="Avenir Light"/>
                <a:cs typeface="Avenir Light"/>
              </a:rPr>
              <a:t>waterway</a:t>
            </a:r>
          </a:p>
          <a:p>
            <a:pPr lvl="1"/>
            <a:endParaRPr lang="en-US" dirty="0">
              <a:latin typeface="Avenir Light"/>
              <a:cs typeface="Avenir Light"/>
            </a:endParaRPr>
          </a:p>
          <a:p>
            <a:r>
              <a:rPr lang="en-US" dirty="0" smtClean="0">
                <a:latin typeface="Avenir Light"/>
                <a:cs typeface="Avenir Light"/>
              </a:rPr>
              <a:t>Sources </a:t>
            </a:r>
          </a:p>
          <a:p>
            <a:pPr lvl="1"/>
            <a:r>
              <a:rPr lang="is-IS" dirty="0">
                <a:latin typeface="Avenir Light"/>
                <a:cs typeface="Avenir Light"/>
              </a:rPr>
              <a:t>40 C.F.R. § 122.23(b</a:t>
            </a:r>
            <a:r>
              <a:rPr lang="is-IS" dirty="0" smtClean="0">
                <a:latin typeface="Avenir Light"/>
                <a:cs typeface="Avenir Light"/>
              </a:rPr>
              <a:t>)</a:t>
            </a:r>
            <a:r>
              <a:rPr lang="is-IS" dirty="0">
                <a:latin typeface="Avenir Light"/>
                <a:cs typeface="Avenir Light"/>
              </a:rPr>
              <a:t> </a:t>
            </a:r>
            <a:r>
              <a:rPr lang="is-IS" dirty="0" smtClean="0">
                <a:latin typeface="Avenir Light"/>
                <a:cs typeface="Avenir Light"/>
              </a:rPr>
              <a:t>(</a:t>
            </a:r>
            <a:r>
              <a:rPr lang="is-IS" dirty="0">
                <a:latin typeface="Avenir Light"/>
                <a:cs typeface="Avenir Light"/>
              </a:rPr>
              <a:t>2012</a:t>
            </a:r>
            <a:r>
              <a:rPr lang="is-IS" dirty="0" smtClean="0">
                <a:latin typeface="Avenir Light"/>
                <a:cs typeface="Avenir Light"/>
              </a:rPr>
              <a:t>).</a:t>
            </a:r>
          </a:p>
          <a:p>
            <a:pPr lvl="1"/>
            <a:r>
              <a:rPr lang="en-US" cap="small" dirty="0">
                <a:latin typeface="Avenir Light"/>
                <a:cs typeface="Avenir Light"/>
              </a:rPr>
              <a:t>USDA Natural Resources Conservation Service, Animal Feeding Operations</a:t>
            </a:r>
            <a:r>
              <a:rPr lang="en-US" dirty="0">
                <a:latin typeface="Avenir Light"/>
                <a:cs typeface="Avenir Light"/>
              </a:rPr>
              <a:t>, https://</a:t>
            </a:r>
            <a:r>
              <a:rPr lang="en-US" dirty="0" err="1">
                <a:latin typeface="Avenir Light"/>
                <a:cs typeface="Avenir Light"/>
              </a:rPr>
              <a:t>www.nrcs.usda.gov</a:t>
            </a:r>
            <a:r>
              <a:rPr lang="en-US" dirty="0">
                <a:latin typeface="Avenir Light"/>
                <a:cs typeface="Avenir Light"/>
              </a:rPr>
              <a:t>/</a:t>
            </a:r>
            <a:r>
              <a:rPr lang="en-US" dirty="0" err="1">
                <a:latin typeface="Avenir Light"/>
                <a:cs typeface="Avenir Light"/>
              </a:rPr>
              <a:t>wps</a:t>
            </a:r>
            <a:r>
              <a:rPr lang="en-US" dirty="0">
                <a:latin typeface="Avenir Light"/>
                <a:cs typeface="Avenir Light"/>
              </a:rPr>
              <a:t>/portal/</a:t>
            </a:r>
            <a:r>
              <a:rPr lang="en-US" dirty="0" err="1">
                <a:latin typeface="Avenir Light"/>
                <a:cs typeface="Avenir Light"/>
              </a:rPr>
              <a:t>nrcs</a:t>
            </a:r>
            <a:r>
              <a:rPr lang="en-US" dirty="0">
                <a:latin typeface="Avenir Light"/>
                <a:cs typeface="Avenir Light"/>
              </a:rPr>
              <a:t>/main/national/</a:t>
            </a:r>
            <a:r>
              <a:rPr lang="en-US" dirty="0" err="1">
                <a:latin typeface="Avenir Light"/>
                <a:cs typeface="Avenir Light"/>
              </a:rPr>
              <a:t>plantsanimals</a:t>
            </a:r>
            <a:r>
              <a:rPr lang="en-US" dirty="0">
                <a:latin typeface="Avenir Light"/>
                <a:cs typeface="Avenir Light"/>
              </a:rPr>
              <a:t>/livestock/</a:t>
            </a:r>
            <a:r>
              <a:rPr lang="en-US" dirty="0" err="1">
                <a:latin typeface="Avenir Light"/>
                <a:cs typeface="Avenir Light"/>
              </a:rPr>
              <a:t>afo</a:t>
            </a:r>
            <a:r>
              <a:rPr lang="en-US" dirty="0">
                <a:latin typeface="Avenir Light"/>
                <a:cs typeface="Avenir Light"/>
              </a:rPr>
              <a:t>/.</a:t>
            </a:r>
          </a:p>
          <a:p>
            <a:pPr lvl="1"/>
            <a:endParaRPr lang="is-IS" dirty="0">
              <a:latin typeface="Avenir Light"/>
              <a:cs typeface="Avenir Light"/>
            </a:endParaRPr>
          </a:p>
          <a:p>
            <a:pPr lvl="1" algn="just"/>
            <a:endParaRPr lang="en-US" dirty="0">
              <a:latin typeface="Avenir Light"/>
              <a:cs typeface="Avenir Light"/>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latin typeface="Avenir Light"/>
                <a:cs typeface="Avenir Light"/>
              </a:rPr>
              <a:t>4</a:t>
            </a:fld>
            <a:endParaRPr lang="en-US" dirty="0">
              <a:latin typeface="Avenir Light"/>
              <a:cs typeface="Avenir Light"/>
            </a:endParaRPr>
          </a:p>
        </p:txBody>
      </p:sp>
    </p:spTree>
    <p:extLst>
      <p:ext uri="{BB962C8B-B14F-4D97-AF65-F5344CB8AC3E}">
        <p14:creationId xmlns:p14="http://schemas.microsoft.com/office/powerpoint/2010/main" val="91601959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Light"/>
                <a:cs typeface="Avenir Light"/>
              </a:rPr>
              <a:t>North Carolina</a:t>
            </a:r>
            <a:endParaRPr lang="en-US" dirty="0"/>
          </a:p>
        </p:txBody>
      </p:sp>
      <p:pic>
        <p:nvPicPr>
          <p:cNvPr id="5" name="Content Placeholder 4" descr="30183411032_fbde8683b3_z.jpg"/>
          <p:cNvPicPr>
            <a:picLocks noGrp="1" noChangeAspect="1"/>
          </p:cNvPicPr>
          <p:nvPr>
            <p:ph idx="1"/>
          </p:nvPr>
        </p:nvPicPr>
        <p:blipFill>
          <a:blip r:embed="rId3">
            <a:extLst>
              <a:ext uri="{28A0092B-C50C-407E-A947-70E740481C1C}">
                <a14:useLocalDpi xmlns:a14="http://schemas.microsoft.com/office/drawing/2010/main" val="0"/>
              </a:ext>
            </a:extLst>
          </a:blip>
          <a:srcRect l="-10658" r="-10658"/>
          <a:stretch>
            <a:fillRect/>
          </a:stretch>
        </p:blipFill>
        <p:spPr/>
      </p:pic>
      <p:sp>
        <p:nvSpPr>
          <p:cNvPr id="4" name="Slide Number Placeholder 3"/>
          <p:cNvSpPr>
            <a:spLocks noGrp="1"/>
          </p:cNvSpPr>
          <p:nvPr>
            <p:ph type="sldNum" sz="quarter" idx="12"/>
          </p:nvPr>
        </p:nvSpPr>
        <p:spPr/>
        <p:txBody>
          <a:bodyPr/>
          <a:lstStyle/>
          <a:p>
            <a:fld id="{0FB56013-B943-42BA-886F-6F9D4EB85E9D}" type="slidenum">
              <a:rPr lang="en-US" smtClean="0"/>
              <a:t>40</a:t>
            </a:fld>
            <a:endParaRPr lang="en-US"/>
          </a:p>
        </p:txBody>
      </p:sp>
    </p:spTree>
    <p:extLst>
      <p:ext uri="{BB962C8B-B14F-4D97-AF65-F5344CB8AC3E}">
        <p14:creationId xmlns:p14="http://schemas.microsoft.com/office/powerpoint/2010/main" val="416682142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venir Light"/>
                <a:cs typeface="Avenir Light"/>
              </a:rPr>
              <a:t>North Carolina</a:t>
            </a:r>
            <a:endParaRPr lang="en-US"/>
          </a:p>
        </p:txBody>
      </p:sp>
      <p:pic>
        <p:nvPicPr>
          <p:cNvPr id="5" name="Content Placeholder 4" descr="hog-farm.png"/>
          <p:cNvPicPr>
            <a:picLocks noGrp="1" noChangeAspect="1"/>
          </p:cNvPicPr>
          <p:nvPr>
            <p:ph idx="1"/>
          </p:nvPr>
        </p:nvPicPr>
        <p:blipFill>
          <a:blip r:embed="rId3">
            <a:extLst>
              <a:ext uri="{28A0092B-C50C-407E-A947-70E740481C1C}">
                <a14:useLocalDpi xmlns:a14="http://schemas.microsoft.com/office/drawing/2010/main" val="0"/>
              </a:ext>
            </a:extLst>
          </a:blip>
          <a:srcRect l="-10416" r="-10416"/>
          <a:stretch>
            <a:fillRect/>
          </a:stretch>
        </p:blipFill>
        <p:spPr/>
      </p:pic>
      <p:sp>
        <p:nvSpPr>
          <p:cNvPr id="4" name="Slide Number Placeholder 3"/>
          <p:cNvSpPr>
            <a:spLocks noGrp="1"/>
          </p:cNvSpPr>
          <p:nvPr>
            <p:ph type="sldNum" sz="quarter" idx="12"/>
          </p:nvPr>
        </p:nvSpPr>
        <p:spPr/>
        <p:txBody>
          <a:bodyPr/>
          <a:lstStyle/>
          <a:p>
            <a:fld id="{0FB56013-B943-42BA-886F-6F9D4EB85E9D}" type="slidenum">
              <a:rPr lang="en-US" smtClean="0"/>
              <a:t>41</a:t>
            </a:fld>
            <a:endParaRPr lang="en-US"/>
          </a:p>
        </p:txBody>
      </p:sp>
    </p:spTree>
    <p:extLst>
      <p:ext uri="{BB962C8B-B14F-4D97-AF65-F5344CB8AC3E}">
        <p14:creationId xmlns:p14="http://schemas.microsoft.com/office/powerpoint/2010/main" val="33531132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North Carolina</a:t>
            </a:r>
            <a:endParaRPr lang="en-US" dirty="0">
              <a:latin typeface="Avenir Light"/>
              <a:cs typeface="Avenir Light"/>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latin typeface="Avenir Light"/>
                <a:cs typeface="Avenir Light"/>
              </a:rPr>
              <a:t>42</a:t>
            </a:fld>
            <a:endParaRPr lang="en-US" dirty="0">
              <a:latin typeface="Avenir Light"/>
              <a:cs typeface="Avenir Light"/>
            </a:endParaRPr>
          </a:p>
        </p:txBody>
      </p:sp>
      <p:sp>
        <p:nvSpPr>
          <p:cNvPr id="3" name="Content Placeholder 2"/>
          <p:cNvSpPr>
            <a:spLocks noGrp="1"/>
          </p:cNvSpPr>
          <p:nvPr>
            <p:ph idx="1"/>
          </p:nvPr>
        </p:nvSpPr>
        <p:spPr/>
        <p:txBody>
          <a:bodyPr>
            <a:normAutofit fontScale="92500"/>
          </a:bodyPr>
          <a:lstStyle/>
          <a:p>
            <a:r>
              <a:rPr lang="en-US" dirty="0" smtClean="0"/>
              <a:t>“Right-to-Farm” Laws</a:t>
            </a:r>
          </a:p>
          <a:p>
            <a:pPr lvl="1"/>
            <a:r>
              <a:rPr lang="en-US" dirty="0" smtClean="0">
                <a:latin typeface="Avenir Light"/>
                <a:cs typeface="Avenir Light"/>
              </a:rPr>
              <a:t>Grant CAFOs explicit right to commit nuisance. </a:t>
            </a:r>
            <a:endParaRPr lang="en-US" dirty="0">
              <a:latin typeface="Avenir Light"/>
              <a:cs typeface="Avenir Light"/>
            </a:endParaRPr>
          </a:p>
          <a:p>
            <a:pPr lvl="1"/>
            <a:r>
              <a:rPr lang="en-US" dirty="0" smtClean="0">
                <a:latin typeface="Avenir Light"/>
                <a:cs typeface="Avenir Light"/>
              </a:rPr>
              <a:t>Severely curtain ability of community members to advocate for their neighborhoods and themselves.</a:t>
            </a:r>
          </a:p>
          <a:p>
            <a:pPr marL="457200" lvl="1" indent="0">
              <a:buNone/>
            </a:pPr>
            <a:endParaRPr lang="en-US" dirty="0" smtClean="0">
              <a:latin typeface="Avenir Light"/>
              <a:cs typeface="Avenir Light"/>
            </a:endParaRPr>
          </a:p>
          <a:p>
            <a:r>
              <a:rPr lang="en-US" sz="2200" dirty="0" smtClean="0">
                <a:latin typeface="Avenir Light"/>
                <a:cs typeface="Avenir Light"/>
              </a:rPr>
              <a:t>Sources:</a:t>
            </a:r>
          </a:p>
          <a:p>
            <a:pPr lvl="1"/>
            <a:r>
              <a:rPr lang="en-US" sz="1900" dirty="0" smtClean="0">
                <a:latin typeface="Avenir Light"/>
                <a:cs typeface="Avenir Light"/>
              </a:rPr>
              <a:t>N.C. Gen. Stat. §§ 106-700, 106-701 (2016). </a:t>
            </a:r>
          </a:p>
          <a:p>
            <a:pPr lvl="1"/>
            <a:r>
              <a:rPr lang="en-US" sz="1900" dirty="0">
                <a:latin typeface="Avenir Light"/>
                <a:cs typeface="Avenir Light"/>
              </a:rPr>
              <a:t>Cordon M. Smart</a:t>
            </a:r>
            <a:r>
              <a:rPr lang="en-US" sz="1900" i="1" dirty="0">
                <a:latin typeface="Avenir Light"/>
                <a:cs typeface="Avenir Light"/>
              </a:rPr>
              <a:t>, </a:t>
            </a:r>
            <a:r>
              <a:rPr lang="en-US" sz="1900" i="1" dirty="0" smtClean="0">
                <a:latin typeface="Avenir Light"/>
                <a:cs typeface="Avenir Light"/>
              </a:rPr>
              <a:t>The </a:t>
            </a:r>
            <a:r>
              <a:rPr lang="en-US" sz="1900" i="1" dirty="0">
                <a:latin typeface="Avenir Light"/>
                <a:cs typeface="Avenir Light"/>
              </a:rPr>
              <a:t>"Right to Commit Nuisance" in North Carolina: A Historical Analysis of the Right-to-Farm Act</a:t>
            </a:r>
            <a:r>
              <a:rPr lang="en-US" sz="1900" dirty="0">
                <a:latin typeface="Avenir Light"/>
                <a:cs typeface="Avenir Light"/>
              </a:rPr>
              <a:t>, </a:t>
            </a:r>
            <a:r>
              <a:rPr lang="en-US" sz="1900" cap="small" dirty="0">
                <a:latin typeface="Avenir Light"/>
                <a:cs typeface="Avenir Light"/>
              </a:rPr>
              <a:t>94 N.C. L. Rev. </a:t>
            </a:r>
            <a:r>
              <a:rPr lang="en-US" sz="1900" dirty="0" smtClean="0">
                <a:latin typeface="Avenir Light"/>
                <a:cs typeface="Avenir Light"/>
              </a:rPr>
              <a:t>2097, 2098 </a:t>
            </a:r>
            <a:r>
              <a:rPr lang="en-US" sz="1900" dirty="0">
                <a:latin typeface="Avenir Light"/>
                <a:cs typeface="Avenir Light"/>
              </a:rPr>
              <a:t>(2016)</a:t>
            </a:r>
            <a:r>
              <a:rPr lang="en-US" sz="1900" dirty="0" smtClean="0">
                <a:latin typeface="Avenir Light"/>
                <a:cs typeface="Avenir Light"/>
              </a:rPr>
              <a:t>.</a:t>
            </a:r>
          </a:p>
          <a:p>
            <a:pPr lvl="1"/>
            <a:endParaRPr lang="en-US" dirty="0">
              <a:latin typeface="Avenir Light"/>
              <a:cs typeface="Avenir Light"/>
            </a:endParaRPr>
          </a:p>
        </p:txBody>
      </p:sp>
    </p:spTree>
    <p:extLst>
      <p:ext uri="{BB962C8B-B14F-4D97-AF65-F5344CB8AC3E}">
        <p14:creationId xmlns:p14="http://schemas.microsoft.com/office/powerpoint/2010/main" val="195476702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venir Light"/>
                <a:cs typeface="Avenir Light"/>
              </a:rPr>
              <a:t>North </a:t>
            </a:r>
            <a:r>
              <a:rPr lang="en-US" dirty="0" smtClean="0">
                <a:latin typeface="Avenir Light"/>
                <a:cs typeface="Avenir Light"/>
              </a:rPr>
              <a:t>Carolina: Fighting Back</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smtClean="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endParaRPr lang="en-US" dirty="0" smtClean="0">
              <a:latin typeface="Avenir Light"/>
              <a:cs typeface="Avenir Light"/>
            </a:endParaRPr>
          </a:p>
          <a:p>
            <a:endParaRPr lang="en-US" dirty="0">
              <a:latin typeface="Avenir Light"/>
              <a:cs typeface="Avenir Light"/>
            </a:endParaRPr>
          </a:p>
          <a:p>
            <a:pPr lvl="1"/>
            <a:endParaRPr lang="en-US" dirty="0" smtClean="0">
              <a:latin typeface="Avenir Light"/>
              <a:cs typeface="Avenir Light"/>
            </a:endParaRPr>
          </a:p>
          <a:p>
            <a:pPr lvl="1"/>
            <a:endParaRPr lang="en-US" dirty="0" smtClean="0">
              <a:latin typeface="Avenir Light"/>
              <a:cs typeface="Avenir Light"/>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t>43</a:t>
            </a:fld>
            <a:endParaRPr lang="en-US"/>
          </a:p>
        </p:txBody>
      </p:sp>
      <p:pic>
        <p:nvPicPr>
          <p:cNvPr id="5" name="Picture 4" descr="Screen Shot 2017-02-11 at 11.11.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14" y="1600200"/>
            <a:ext cx="7600714" cy="4659226"/>
          </a:xfrm>
          <a:prstGeom prst="rect">
            <a:avLst/>
          </a:prstGeom>
        </p:spPr>
      </p:pic>
    </p:spTree>
    <p:extLst>
      <p:ext uri="{BB962C8B-B14F-4D97-AF65-F5344CB8AC3E}">
        <p14:creationId xmlns:p14="http://schemas.microsoft.com/office/powerpoint/2010/main" val="418361436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venir Light"/>
                <a:cs typeface="Avenir Light"/>
              </a:rPr>
              <a:t>North </a:t>
            </a:r>
            <a:r>
              <a:rPr lang="en-US" dirty="0" smtClean="0">
                <a:latin typeface="Avenir Light"/>
                <a:cs typeface="Avenir Light"/>
              </a:rPr>
              <a:t>Carolina: Fighting Back</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latin typeface="Avenir Light"/>
                <a:cs typeface="Avenir Light"/>
              </a:rPr>
              <a:t>Civil Rights Investigation</a:t>
            </a:r>
          </a:p>
          <a:p>
            <a:pPr lvl="1"/>
            <a:r>
              <a:rPr lang="en-US" dirty="0" smtClean="0">
                <a:latin typeface="Avenir Light"/>
                <a:cs typeface="Avenir Light"/>
              </a:rPr>
              <a:t>EPA’s External Civil Rights Compliance Office (ECRCO) sent letter to N.C. Department of Environmental Quality (NCDEQ).</a:t>
            </a:r>
          </a:p>
          <a:p>
            <a:pPr lvl="2"/>
            <a:r>
              <a:rPr lang="en-US" dirty="0" smtClean="0">
                <a:latin typeface="Avenir Light"/>
                <a:cs typeface="Avenir Light"/>
              </a:rPr>
              <a:t>“Deep concern” that NCDEQ has failed to adequately regulate pig CAFOs.</a:t>
            </a:r>
          </a:p>
          <a:p>
            <a:pPr lvl="2"/>
            <a:r>
              <a:rPr lang="en-US" dirty="0">
                <a:latin typeface="Avenir Light"/>
                <a:cs typeface="Avenir Light"/>
              </a:rPr>
              <a:t>C</a:t>
            </a:r>
            <a:r>
              <a:rPr lang="en-US" dirty="0" smtClean="0">
                <a:latin typeface="Avenir Light"/>
                <a:cs typeface="Avenir Light"/>
              </a:rPr>
              <a:t>alled </a:t>
            </a:r>
            <a:r>
              <a:rPr lang="en-US" dirty="0">
                <a:latin typeface="Avenir Light"/>
                <a:cs typeface="Avenir Light"/>
              </a:rPr>
              <a:t>for meeting with NCDEQ to explore informal </a:t>
            </a:r>
            <a:r>
              <a:rPr lang="en-US" dirty="0" smtClean="0">
                <a:latin typeface="Avenir Light"/>
                <a:cs typeface="Avenir Light"/>
              </a:rPr>
              <a:t>resolution.</a:t>
            </a:r>
            <a:endParaRPr lang="en-US" dirty="0">
              <a:latin typeface="Avenir Light"/>
              <a:cs typeface="Avenir Light"/>
            </a:endParaRPr>
          </a:p>
          <a:p>
            <a:pPr lvl="2"/>
            <a:r>
              <a:rPr lang="en-US" dirty="0" smtClean="0">
                <a:latin typeface="Avenir Light"/>
                <a:cs typeface="Avenir Light"/>
              </a:rPr>
              <a:t>ECRCO </a:t>
            </a:r>
            <a:r>
              <a:rPr lang="en-US" dirty="0">
                <a:latin typeface="Avenir Light"/>
                <a:cs typeface="Avenir Light"/>
              </a:rPr>
              <a:t>called on NCDEQ to evaluate whether its policies fulfill federal nondiscrimination law </a:t>
            </a:r>
            <a:r>
              <a:rPr lang="en-US" dirty="0" smtClean="0">
                <a:latin typeface="Avenir Light"/>
                <a:cs typeface="Avenir Light"/>
              </a:rPr>
              <a:t>requirements.</a:t>
            </a:r>
            <a:endParaRPr lang="en-US" dirty="0">
              <a:latin typeface="Avenir Light"/>
              <a:cs typeface="Avenir Light"/>
            </a:endParaRPr>
          </a:p>
          <a:p>
            <a:pPr lvl="3"/>
            <a:r>
              <a:rPr lang="en-US" dirty="0">
                <a:latin typeface="Avenir Light"/>
                <a:cs typeface="Avenir Light"/>
              </a:rPr>
              <a:t>Title VI of the Civil Rights Act of 1964</a:t>
            </a:r>
          </a:p>
          <a:p>
            <a:pPr lvl="4"/>
            <a:r>
              <a:rPr lang="en-US" dirty="0">
                <a:latin typeface="Avenir Light"/>
                <a:cs typeface="Avenir Light"/>
              </a:rPr>
              <a:t>Prohibits recipients of federal funding from discriminating</a:t>
            </a:r>
          </a:p>
          <a:p>
            <a:pPr lvl="3"/>
            <a:r>
              <a:rPr lang="en-US" dirty="0">
                <a:latin typeface="Avenir Light"/>
                <a:cs typeface="Avenir Light"/>
              </a:rPr>
              <a:t>Executive Order 12,898</a:t>
            </a:r>
          </a:p>
          <a:p>
            <a:pPr lvl="4"/>
            <a:r>
              <a:rPr lang="en-US" dirty="0">
                <a:latin typeface="Avenir Light"/>
                <a:cs typeface="Avenir Light"/>
              </a:rPr>
              <a:t>Environment-</a:t>
            </a:r>
            <a:r>
              <a:rPr lang="en-US" dirty="0" smtClean="0">
                <a:latin typeface="Avenir Light"/>
                <a:cs typeface="Avenir Light"/>
              </a:rPr>
              <a:t>specific</a:t>
            </a:r>
          </a:p>
          <a:p>
            <a:pPr marL="914400" lvl="2" indent="0">
              <a:buNone/>
            </a:pPr>
            <a:endParaRPr lang="en-US" dirty="0" smtClean="0">
              <a:latin typeface="Avenir Light"/>
              <a:cs typeface="Avenir Light"/>
            </a:endParaRPr>
          </a:p>
          <a:p>
            <a:r>
              <a:rPr lang="en-US" sz="1900" dirty="0" smtClean="0">
                <a:latin typeface="Avenir Light"/>
                <a:cs typeface="Avenir Light"/>
              </a:rPr>
              <a:t>Sources</a:t>
            </a:r>
          </a:p>
          <a:p>
            <a:pPr lvl="1"/>
            <a:r>
              <a:rPr lang="en-US" sz="1900" dirty="0" smtClean="0">
                <a:latin typeface="Avenir Light"/>
                <a:cs typeface="Avenir Light"/>
              </a:rPr>
              <a:t>Juan Carlos Rodriguez, </a:t>
            </a:r>
            <a:r>
              <a:rPr lang="en-US" sz="1900" i="1" dirty="0" smtClean="0">
                <a:latin typeface="Avenir Light"/>
                <a:cs typeface="Avenir Light"/>
              </a:rPr>
              <a:t>EPA Rights Office Finds Mich. Discriminated Against Blacks</a:t>
            </a:r>
            <a:r>
              <a:rPr lang="en-US" sz="1900" dirty="0" smtClean="0">
                <a:latin typeface="Avenir Light"/>
                <a:cs typeface="Avenir Light"/>
              </a:rPr>
              <a:t>, </a:t>
            </a:r>
            <a:r>
              <a:rPr lang="en-US" sz="1900" cap="small" dirty="0" smtClean="0">
                <a:latin typeface="Avenir Light"/>
                <a:cs typeface="Avenir Light"/>
              </a:rPr>
              <a:t>Law360</a:t>
            </a:r>
            <a:r>
              <a:rPr lang="en-US" sz="1900" dirty="0" smtClean="0">
                <a:latin typeface="Avenir Light"/>
                <a:cs typeface="Avenir Light"/>
              </a:rPr>
              <a:t> (Jan. 26, 2017) (also discussing North Carolina case). </a:t>
            </a:r>
          </a:p>
          <a:p>
            <a:pPr lvl="1"/>
            <a:r>
              <a:rPr lang="en-US" sz="1900" dirty="0" smtClean="0">
                <a:latin typeface="Avenir Light"/>
                <a:cs typeface="Avenir Light"/>
              </a:rPr>
              <a:t>Letter </a:t>
            </a:r>
            <a:r>
              <a:rPr lang="en-US" sz="1900" dirty="0">
                <a:latin typeface="Avenir Light"/>
                <a:cs typeface="Avenir Light"/>
              </a:rPr>
              <a:t>from Marianne </a:t>
            </a:r>
            <a:r>
              <a:rPr lang="en-US" sz="1900" dirty="0" err="1">
                <a:latin typeface="Avenir Light"/>
                <a:cs typeface="Avenir Light"/>
              </a:rPr>
              <a:t>Engelman</a:t>
            </a:r>
            <a:r>
              <a:rPr lang="en-US" sz="1900" dirty="0">
                <a:latin typeface="Avenir Light"/>
                <a:cs typeface="Avenir Light"/>
              </a:rPr>
              <a:t> </a:t>
            </a:r>
            <a:r>
              <a:rPr lang="en-US" sz="1900" dirty="0" err="1">
                <a:latin typeface="Avenir Light"/>
                <a:cs typeface="Avenir Light"/>
              </a:rPr>
              <a:t>Lado</a:t>
            </a:r>
            <a:r>
              <a:rPr lang="en-US" sz="1900" dirty="0">
                <a:latin typeface="Avenir Light"/>
                <a:cs typeface="Avenir Light"/>
              </a:rPr>
              <a:t>, Senior Staff Attorney, </a:t>
            </a:r>
            <a:r>
              <a:rPr lang="en-US" sz="1900" dirty="0" err="1">
                <a:latin typeface="Avenir Light"/>
                <a:cs typeface="Avenir Light"/>
              </a:rPr>
              <a:t>Earthjustice</a:t>
            </a:r>
            <a:r>
              <a:rPr lang="en-US" sz="1900" dirty="0">
                <a:latin typeface="Avenir Light"/>
                <a:cs typeface="Avenir Light"/>
              </a:rPr>
              <a:t>, to </a:t>
            </a:r>
            <a:r>
              <a:rPr lang="en-US" sz="1900" dirty="0" err="1">
                <a:latin typeface="Avenir Light"/>
                <a:cs typeface="Avenir Light"/>
              </a:rPr>
              <a:t>Lilian</a:t>
            </a:r>
            <a:r>
              <a:rPr lang="en-US" sz="1900" dirty="0">
                <a:latin typeface="Avenir Light"/>
                <a:cs typeface="Avenir Light"/>
              </a:rPr>
              <a:t> </a:t>
            </a:r>
            <a:r>
              <a:rPr lang="en-US" sz="1900" dirty="0" err="1">
                <a:latin typeface="Avenir Light"/>
                <a:cs typeface="Avenir Light"/>
              </a:rPr>
              <a:t>Dorka</a:t>
            </a:r>
            <a:r>
              <a:rPr lang="en-US" sz="1900" dirty="0">
                <a:latin typeface="Avenir Light"/>
                <a:cs typeface="Avenir Light"/>
              </a:rPr>
              <a:t>, Deputy Director, Acting Assistant </a:t>
            </a:r>
            <a:r>
              <a:rPr lang="en-US" sz="1900" dirty="0" smtClean="0">
                <a:latin typeface="Avenir Light"/>
                <a:cs typeface="Avenir Light"/>
              </a:rPr>
              <a:t>Director, EPA ECRCO </a:t>
            </a:r>
            <a:r>
              <a:rPr lang="en-US" sz="1900" dirty="0">
                <a:latin typeface="Avenir Light"/>
                <a:cs typeface="Avenir Light"/>
              </a:rPr>
              <a:t>(Jul. 11, 2016</a:t>
            </a:r>
            <a:r>
              <a:rPr lang="en-US" sz="1900" dirty="0" smtClean="0">
                <a:latin typeface="Avenir Light"/>
                <a:cs typeface="Avenir Light"/>
              </a:rPr>
              <a:t>).</a:t>
            </a:r>
            <a:endParaRPr lang="en-US" sz="1900" dirty="0">
              <a:latin typeface="Avenir Light"/>
              <a:cs typeface="Avenir Light"/>
            </a:endParaRPr>
          </a:p>
          <a:p>
            <a:pPr lvl="1"/>
            <a:r>
              <a:rPr lang="en-US" sz="1900" dirty="0">
                <a:latin typeface="Avenir Light"/>
                <a:cs typeface="Avenir Light"/>
              </a:rPr>
              <a:t>Lisa </a:t>
            </a:r>
            <a:r>
              <a:rPr lang="en-US" sz="1900" dirty="0" err="1">
                <a:latin typeface="Avenir Light"/>
                <a:cs typeface="Avenir Light"/>
              </a:rPr>
              <a:t>Sorg</a:t>
            </a:r>
            <a:r>
              <a:rPr lang="en-US" sz="1900" dirty="0">
                <a:latin typeface="Avenir Light"/>
                <a:cs typeface="Avenir Light"/>
              </a:rPr>
              <a:t>, </a:t>
            </a:r>
            <a:r>
              <a:rPr lang="en-US" sz="1900" i="1" dirty="0">
                <a:latin typeface="Avenir Light"/>
                <a:cs typeface="Avenir Light"/>
              </a:rPr>
              <a:t>EPA to NC DEQ: “Grave Concerns” About Swine Industry’s Intimidation of Minority Residents</a:t>
            </a:r>
            <a:r>
              <a:rPr lang="en-US" sz="1900" dirty="0">
                <a:latin typeface="Avenir Light"/>
                <a:cs typeface="Avenir Light"/>
              </a:rPr>
              <a:t>, </a:t>
            </a:r>
            <a:r>
              <a:rPr lang="en-US" sz="1900" cap="small" dirty="0">
                <a:latin typeface="Avenir Light"/>
                <a:cs typeface="Avenir Light"/>
              </a:rPr>
              <a:t>NC Policy Watch </a:t>
            </a:r>
            <a:r>
              <a:rPr lang="en-US" sz="1900" dirty="0">
                <a:latin typeface="Avenir Light"/>
                <a:cs typeface="Avenir Light"/>
              </a:rPr>
              <a:t>(Jan. 26, 2017), http://www.ncpolicywatch.com/2017/01/25/epa-nc-deq-grave-concerns-swine-industrys-intimidation-minority-residents/</a:t>
            </a:r>
            <a:r>
              <a:rPr lang="en-US" sz="1900" dirty="0" smtClean="0">
                <a:latin typeface="Avenir Light"/>
                <a:cs typeface="Avenir Light"/>
              </a:rPr>
              <a:t>.</a:t>
            </a:r>
          </a:p>
          <a:p>
            <a:pPr lvl="1"/>
            <a:r>
              <a:rPr lang="en-US" sz="1900" dirty="0">
                <a:latin typeface="Avenir Light"/>
                <a:cs typeface="Avenir Light"/>
              </a:rPr>
              <a:t>Letter from </a:t>
            </a:r>
            <a:r>
              <a:rPr lang="en-US" sz="1900" dirty="0" err="1">
                <a:latin typeface="Avenir Light"/>
                <a:cs typeface="Avenir Light"/>
              </a:rPr>
              <a:t>Lilian</a:t>
            </a:r>
            <a:r>
              <a:rPr lang="en-US" sz="1900" dirty="0">
                <a:latin typeface="Avenir Light"/>
                <a:cs typeface="Avenir Light"/>
              </a:rPr>
              <a:t> S. </a:t>
            </a:r>
            <a:r>
              <a:rPr lang="en-US" sz="1900" dirty="0" err="1">
                <a:latin typeface="Avenir Light"/>
                <a:cs typeface="Avenir Light"/>
              </a:rPr>
              <a:t>Dorka</a:t>
            </a:r>
            <a:r>
              <a:rPr lang="en-US" sz="1900" dirty="0">
                <a:latin typeface="Avenir Light"/>
                <a:cs typeface="Avenir Light"/>
              </a:rPr>
              <a:t>, Director, EPA ECRCO, to Will G. Ross, Jr., Acting Secretary, NCDEQ (Jan. 12, 2017).</a:t>
            </a:r>
          </a:p>
          <a:p>
            <a:pPr lvl="1"/>
            <a:endParaRPr lang="en-US" dirty="0">
              <a:latin typeface="Avenir Light"/>
              <a:cs typeface="Avenir Light"/>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t>44</a:t>
            </a:fld>
            <a:endParaRPr lang="en-US"/>
          </a:p>
        </p:txBody>
      </p:sp>
    </p:spTree>
    <p:extLst>
      <p:ext uri="{BB962C8B-B14F-4D97-AF65-F5344CB8AC3E}">
        <p14:creationId xmlns:p14="http://schemas.microsoft.com/office/powerpoint/2010/main" val="127058583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venir Light"/>
                <a:cs typeface="Avenir Light"/>
              </a:rPr>
              <a:t>North Carolina: </a:t>
            </a:r>
            <a:br>
              <a:rPr lang="en-US" dirty="0" smtClean="0">
                <a:latin typeface="Avenir Light"/>
                <a:cs typeface="Avenir Light"/>
              </a:rPr>
            </a:br>
            <a:r>
              <a:rPr lang="en-US" dirty="0" smtClean="0">
                <a:latin typeface="Avenir Light"/>
                <a:cs typeface="Avenir Light"/>
              </a:rPr>
              <a:t>Grassroots Response</a:t>
            </a:r>
            <a:endParaRPr lang="en-US" dirty="0">
              <a:latin typeface="Avenir Light"/>
              <a:cs typeface="Avenir Light"/>
            </a:endParaRPr>
          </a:p>
        </p:txBody>
      </p:sp>
      <p:sp>
        <p:nvSpPr>
          <p:cNvPr id="3" name="Content Placeholder 2"/>
          <p:cNvSpPr>
            <a:spLocks noGrp="1"/>
          </p:cNvSpPr>
          <p:nvPr>
            <p:ph idx="1"/>
          </p:nvPr>
        </p:nvSpPr>
        <p:spPr/>
        <p:txBody>
          <a:bodyPr>
            <a:normAutofit fontScale="70000" lnSpcReduction="20000"/>
          </a:bodyPr>
          <a:lstStyle/>
          <a:p>
            <a:r>
              <a:rPr lang="en-US" dirty="0" smtClean="0">
                <a:latin typeface="Avenir Light"/>
                <a:cs typeface="Avenir Light"/>
              </a:rPr>
              <a:t>EPA and Congress: Not Viable (Yet)</a:t>
            </a:r>
          </a:p>
          <a:p>
            <a:pPr lvl="1"/>
            <a:r>
              <a:rPr lang="en-US" dirty="0" smtClean="0">
                <a:latin typeface="Avenir Light"/>
                <a:cs typeface="Avenir Light"/>
              </a:rPr>
              <a:t>Revisions needed to CAA and CWA and rules.</a:t>
            </a:r>
          </a:p>
          <a:p>
            <a:pPr lvl="2"/>
            <a:r>
              <a:rPr lang="en-US" dirty="0" smtClean="0">
                <a:latin typeface="Avenir Light"/>
                <a:cs typeface="Avenir Light"/>
              </a:rPr>
              <a:t>Lower thresholds to include CAFOs.</a:t>
            </a:r>
          </a:p>
          <a:p>
            <a:pPr lvl="2"/>
            <a:r>
              <a:rPr lang="en-US" dirty="0" smtClean="0">
                <a:latin typeface="Avenir Light"/>
                <a:cs typeface="Avenir Light"/>
              </a:rPr>
              <a:t>Fund enforcement.</a:t>
            </a:r>
          </a:p>
          <a:p>
            <a:pPr lvl="1"/>
            <a:r>
              <a:rPr lang="en-US" dirty="0" smtClean="0">
                <a:latin typeface="Avenir Light"/>
                <a:cs typeface="Avenir Light"/>
              </a:rPr>
              <a:t>Reverse CERCLA and EPCRA CAFO exemptions.</a:t>
            </a:r>
          </a:p>
          <a:p>
            <a:pPr lvl="1"/>
            <a:r>
              <a:rPr lang="en-US" dirty="0" smtClean="0">
                <a:latin typeface="Avenir Light"/>
                <a:cs typeface="Avenir Light"/>
              </a:rPr>
              <a:t>Regulate siting to address EJ issues. </a:t>
            </a:r>
          </a:p>
          <a:p>
            <a:pPr lvl="1"/>
            <a:r>
              <a:rPr lang="en-US" dirty="0" smtClean="0">
                <a:latin typeface="Avenir Light"/>
                <a:cs typeface="Avenir Light"/>
              </a:rPr>
              <a:t>Strong citizen suit provisions throughout. </a:t>
            </a:r>
          </a:p>
          <a:p>
            <a:pPr lvl="1"/>
            <a:r>
              <a:rPr lang="en-US" dirty="0" smtClean="0">
                <a:latin typeface="Avenir Light"/>
                <a:cs typeface="Avenir Light"/>
              </a:rPr>
              <a:t>Campaign finance reform and lobbying regulations.</a:t>
            </a:r>
          </a:p>
          <a:p>
            <a:r>
              <a:rPr lang="en-US" dirty="0" smtClean="0">
                <a:latin typeface="Avenir Light"/>
                <a:cs typeface="Avenir Light"/>
              </a:rPr>
              <a:t>State-By-State: Viable</a:t>
            </a:r>
          </a:p>
          <a:p>
            <a:pPr lvl="1"/>
            <a:r>
              <a:rPr lang="en-US" dirty="0" smtClean="0">
                <a:latin typeface="Avenir Light"/>
                <a:cs typeface="Avenir Light"/>
              </a:rPr>
              <a:t>Roll back “Right-to-Farm” laws.</a:t>
            </a:r>
          </a:p>
          <a:p>
            <a:pPr lvl="1"/>
            <a:r>
              <a:rPr lang="en-US" dirty="0" smtClean="0">
                <a:latin typeface="Avenir Light"/>
                <a:cs typeface="Avenir Light"/>
              </a:rPr>
              <a:t>Strengthen state air and water protections.</a:t>
            </a:r>
          </a:p>
          <a:p>
            <a:pPr lvl="2"/>
            <a:r>
              <a:rPr lang="en-US" dirty="0" smtClean="0">
                <a:latin typeface="Avenir Light"/>
                <a:cs typeface="Avenir Light"/>
              </a:rPr>
              <a:t>Focus on permitting/siting issues with CAFOs.</a:t>
            </a:r>
          </a:p>
          <a:p>
            <a:pPr lvl="1"/>
            <a:r>
              <a:rPr lang="en-US" dirty="0" smtClean="0">
                <a:latin typeface="Avenir Light"/>
                <a:cs typeface="Avenir Light"/>
              </a:rPr>
              <a:t>Hold NCDEQ accountable.</a:t>
            </a:r>
          </a:p>
          <a:p>
            <a:pPr lvl="1"/>
            <a:r>
              <a:rPr lang="en-US" dirty="0" smtClean="0">
                <a:latin typeface="Avenir Light"/>
                <a:cs typeface="Avenir Light"/>
              </a:rPr>
              <a:t>Increase transparency between NCDEQ and pork industry.</a:t>
            </a:r>
          </a:p>
          <a:p>
            <a:pPr lvl="1"/>
            <a:endParaRPr lang="en-US" dirty="0" smtClean="0">
              <a:latin typeface="Avenir Light"/>
              <a:cs typeface="Avenir Light"/>
            </a:endParaRPr>
          </a:p>
          <a:p>
            <a:pPr lvl="1"/>
            <a:endParaRPr lang="en-US" dirty="0">
              <a:latin typeface="Avenir Light"/>
              <a:cs typeface="Avenir Light"/>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latin typeface="Avenir Light"/>
                <a:cs typeface="Avenir Light"/>
              </a:rPr>
              <a:t>45</a:t>
            </a:fld>
            <a:endParaRPr lang="en-US" dirty="0">
              <a:latin typeface="Avenir Light"/>
              <a:cs typeface="Avenir Light"/>
            </a:endParaRPr>
          </a:p>
        </p:txBody>
      </p:sp>
    </p:spTree>
    <p:extLst>
      <p:ext uri="{BB962C8B-B14F-4D97-AF65-F5344CB8AC3E}">
        <p14:creationId xmlns:p14="http://schemas.microsoft.com/office/powerpoint/2010/main" val="43605080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What is a CAFO?</a:t>
            </a:r>
            <a:endParaRPr lang="en-US" dirty="0">
              <a:latin typeface="Avenir Light"/>
              <a:cs typeface="Avenir Light"/>
            </a:endParaRPr>
          </a:p>
        </p:txBody>
      </p:sp>
      <p:pic>
        <p:nvPicPr>
          <p:cNvPr id="4" name="Content Placeholder 3" descr="EXPO_TVDC_388.jpg"/>
          <p:cNvPicPr>
            <a:picLocks noGrp="1" noChangeAspect="1"/>
          </p:cNvPicPr>
          <p:nvPr>
            <p:ph idx="1"/>
          </p:nvPr>
        </p:nvPicPr>
        <p:blipFill>
          <a:blip r:embed="rId3">
            <a:extLst>
              <a:ext uri="{28A0092B-C50C-407E-A947-70E740481C1C}">
                <a14:useLocalDpi xmlns:a14="http://schemas.microsoft.com/office/drawing/2010/main" val="0"/>
              </a:ext>
            </a:extLst>
          </a:blip>
          <a:srcRect l="-10394" r="-10394"/>
          <a:stretch>
            <a:fillRect/>
          </a:stretch>
        </p:blipFill>
        <p:spPr/>
      </p:pic>
      <p:sp>
        <p:nvSpPr>
          <p:cNvPr id="5" name="Slide Number Placeholder 4"/>
          <p:cNvSpPr>
            <a:spLocks noGrp="1"/>
          </p:cNvSpPr>
          <p:nvPr>
            <p:ph type="sldNum" sz="quarter" idx="12"/>
          </p:nvPr>
        </p:nvSpPr>
        <p:spPr/>
        <p:txBody>
          <a:bodyPr/>
          <a:lstStyle/>
          <a:p>
            <a:fld id="{0FB56013-B943-42BA-886F-6F9D4EB85E9D}" type="slidenum">
              <a:rPr lang="en-US" smtClean="0">
                <a:latin typeface="Avenir Light"/>
                <a:cs typeface="Avenir Light"/>
              </a:rPr>
              <a:t>5</a:t>
            </a:fld>
            <a:endParaRPr lang="en-US" dirty="0">
              <a:latin typeface="Avenir Light"/>
              <a:cs typeface="Avenir Light"/>
            </a:endParaRPr>
          </a:p>
        </p:txBody>
      </p:sp>
    </p:spTree>
    <p:extLst>
      <p:ext uri="{BB962C8B-B14F-4D97-AF65-F5344CB8AC3E}">
        <p14:creationId xmlns:p14="http://schemas.microsoft.com/office/powerpoint/2010/main" val="21151297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What is a CAFO?</a:t>
            </a:r>
            <a:endParaRPr lang="en-US" dirty="0">
              <a:latin typeface="Avenir Light"/>
              <a:cs typeface="Avenir Light"/>
            </a:endParaRPr>
          </a:p>
        </p:txBody>
      </p:sp>
      <p:pic>
        <p:nvPicPr>
          <p:cNvPr id="4" name="Content Placeholder 3" descr="US-feedlot.png"/>
          <p:cNvPicPr>
            <a:picLocks noGrp="1" noChangeAspect="1"/>
          </p:cNvPicPr>
          <p:nvPr>
            <p:ph idx="1"/>
          </p:nvPr>
        </p:nvPicPr>
        <p:blipFill>
          <a:blip r:embed="rId3">
            <a:extLst>
              <a:ext uri="{28A0092B-C50C-407E-A947-70E740481C1C}">
                <a14:useLocalDpi xmlns:a14="http://schemas.microsoft.com/office/drawing/2010/main" val="0"/>
              </a:ext>
            </a:extLst>
          </a:blip>
          <a:srcRect t="-6121" b="-6121"/>
          <a:stretch>
            <a:fillRect/>
          </a:stretch>
        </p:blipFill>
        <p:spPr/>
      </p:pic>
      <p:sp>
        <p:nvSpPr>
          <p:cNvPr id="5" name="Slide Number Placeholder 4"/>
          <p:cNvSpPr>
            <a:spLocks noGrp="1"/>
          </p:cNvSpPr>
          <p:nvPr>
            <p:ph type="sldNum" sz="quarter" idx="12"/>
          </p:nvPr>
        </p:nvSpPr>
        <p:spPr/>
        <p:txBody>
          <a:bodyPr/>
          <a:lstStyle/>
          <a:p>
            <a:fld id="{0FB56013-B943-42BA-886F-6F9D4EB85E9D}" type="slidenum">
              <a:rPr lang="en-US" smtClean="0">
                <a:latin typeface="Avenir Light"/>
                <a:cs typeface="Avenir Light"/>
              </a:rPr>
              <a:t>6</a:t>
            </a:fld>
            <a:endParaRPr lang="en-US" dirty="0">
              <a:latin typeface="Avenir Light"/>
              <a:cs typeface="Avenir Light"/>
            </a:endParaRPr>
          </a:p>
        </p:txBody>
      </p:sp>
    </p:spTree>
    <p:extLst>
      <p:ext uri="{BB962C8B-B14F-4D97-AF65-F5344CB8AC3E}">
        <p14:creationId xmlns:p14="http://schemas.microsoft.com/office/powerpoint/2010/main" val="14917268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What is a CAFO?</a:t>
            </a:r>
            <a:endParaRPr lang="en-US" dirty="0">
              <a:latin typeface="Avenir Light"/>
              <a:cs typeface="Avenir Light"/>
            </a:endParaRPr>
          </a:p>
        </p:txBody>
      </p:sp>
      <p:pic>
        <p:nvPicPr>
          <p:cNvPr id="6" name="Content Placeholder 5" descr="Screen Shot 2017-02-06 at 8.43.27 PM.png"/>
          <p:cNvPicPr>
            <a:picLocks noGrp="1" noChangeAspect="1"/>
          </p:cNvPicPr>
          <p:nvPr>
            <p:ph idx="1"/>
          </p:nvPr>
        </p:nvPicPr>
        <p:blipFill>
          <a:blip r:embed="rId3">
            <a:extLst>
              <a:ext uri="{28A0092B-C50C-407E-A947-70E740481C1C}">
                <a14:useLocalDpi xmlns:a14="http://schemas.microsoft.com/office/drawing/2010/main" val="0"/>
              </a:ext>
            </a:extLst>
          </a:blip>
          <a:srcRect t="8582" b="8582"/>
          <a:stretch>
            <a:fillRect/>
          </a:stretch>
        </p:blipFill>
        <p:spPr/>
      </p:pic>
      <p:sp>
        <p:nvSpPr>
          <p:cNvPr id="4" name="Slide Number Placeholder 3"/>
          <p:cNvSpPr>
            <a:spLocks noGrp="1"/>
          </p:cNvSpPr>
          <p:nvPr>
            <p:ph type="sldNum" sz="quarter" idx="12"/>
          </p:nvPr>
        </p:nvSpPr>
        <p:spPr/>
        <p:txBody>
          <a:bodyPr/>
          <a:lstStyle/>
          <a:p>
            <a:fld id="{0FB56013-B943-42BA-886F-6F9D4EB85E9D}" type="slidenum">
              <a:rPr lang="en-US" smtClean="0">
                <a:latin typeface="Avenir Light"/>
                <a:cs typeface="Avenir Light"/>
              </a:rPr>
              <a:t>7</a:t>
            </a:fld>
            <a:endParaRPr lang="en-US" dirty="0">
              <a:latin typeface="Avenir Light"/>
              <a:cs typeface="Avenir Light"/>
            </a:endParaRPr>
          </a:p>
        </p:txBody>
      </p:sp>
    </p:spTree>
    <p:extLst>
      <p:ext uri="{BB962C8B-B14F-4D97-AF65-F5344CB8AC3E}">
        <p14:creationId xmlns:p14="http://schemas.microsoft.com/office/powerpoint/2010/main" val="19096112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What is a CAFO?</a:t>
            </a:r>
            <a:endParaRPr lang="en-US" dirty="0">
              <a:latin typeface="Avenir Light"/>
              <a:cs typeface="Avenir Light"/>
            </a:endParaRPr>
          </a:p>
        </p:txBody>
      </p:sp>
      <p:pic>
        <p:nvPicPr>
          <p:cNvPr id="6" name="Content Placeholder 5" descr="chicken-broiler-FS.jpg"/>
          <p:cNvPicPr>
            <a:picLocks noGrp="1" noChangeAspect="1"/>
          </p:cNvPicPr>
          <p:nvPr>
            <p:ph idx="1"/>
          </p:nvPr>
        </p:nvPicPr>
        <p:blipFill>
          <a:blip r:embed="rId3">
            <a:extLst>
              <a:ext uri="{28A0092B-C50C-407E-A947-70E740481C1C}">
                <a14:useLocalDpi xmlns:a14="http://schemas.microsoft.com/office/drawing/2010/main" val="0"/>
              </a:ext>
            </a:extLst>
          </a:blip>
          <a:srcRect t="9473" b="9473"/>
          <a:stretch>
            <a:fillRect/>
          </a:stretch>
        </p:blipFill>
        <p:spPr/>
      </p:pic>
      <p:sp>
        <p:nvSpPr>
          <p:cNvPr id="4" name="Slide Number Placeholder 3"/>
          <p:cNvSpPr>
            <a:spLocks noGrp="1"/>
          </p:cNvSpPr>
          <p:nvPr>
            <p:ph type="sldNum" sz="quarter" idx="12"/>
          </p:nvPr>
        </p:nvSpPr>
        <p:spPr/>
        <p:txBody>
          <a:bodyPr/>
          <a:lstStyle/>
          <a:p>
            <a:fld id="{0FB56013-B943-42BA-886F-6F9D4EB85E9D}" type="slidenum">
              <a:rPr lang="en-US" smtClean="0">
                <a:latin typeface="Avenir Light"/>
                <a:cs typeface="Avenir Light"/>
              </a:rPr>
              <a:t>8</a:t>
            </a:fld>
            <a:endParaRPr lang="en-US" dirty="0">
              <a:latin typeface="Avenir Light"/>
              <a:cs typeface="Avenir Light"/>
            </a:endParaRPr>
          </a:p>
        </p:txBody>
      </p:sp>
    </p:spTree>
    <p:extLst>
      <p:ext uri="{BB962C8B-B14F-4D97-AF65-F5344CB8AC3E}">
        <p14:creationId xmlns:p14="http://schemas.microsoft.com/office/powerpoint/2010/main" val="1434902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Light"/>
                <a:cs typeface="Avenir Light"/>
              </a:rPr>
              <a:t>How </a:t>
            </a:r>
            <a:r>
              <a:rPr lang="en-US" smtClean="0">
                <a:latin typeface="Avenir Light"/>
                <a:cs typeface="Avenir Light"/>
              </a:rPr>
              <a:t>CAFOs Harm</a:t>
            </a:r>
            <a:endParaRPr lang="en-US" dirty="0">
              <a:latin typeface="Avenir Light"/>
              <a:cs typeface="Avenir Light"/>
            </a:endParaRPr>
          </a:p>
        </p:txBody>
      </p:sp>
      <p:sp>
        <p:nvSpPr>
          <p:cNvPr id="3" name="Content Placeholder 2"/>
          <p:cNvSpPr>
            <a:spLocks noGrp="1"/>
          </p:cNvSpPr>
          <p:nvPr>
            <p:ph idx="1"/>
          </p:nvPr>
        </p:nvSpPr>
        <p:spPr/>
        <p:txBody>
          <a:bodyPr>
            <a:normAutofit fontScale="47500" lnSpcReduction="20000"/>
          </a:bodyPr>
          <a:lstStyle/>
          <a:p>
            <a:r>
              <a:rPr lang="en-US" sz="4000" dirty="0" smtClean="0">
                <a:latin typeface="Avenir Light"/>
                <a:cs typeface="Avenir Light"/>
              </a:rPr>
              <a:t>Water pollution</a:t>
            </a:r>
          </a:p>
          <a:p>
            <a:r>
              <a:rPr lang="en-US" sz="4000" dirty="0" smtClean="0">
                <a:latin typeface="Avenir Light"/>
                <a:cs typeface="Avenir Light"/>
              </a:rPr>
              <a:t>Air pollution </a:t>
            </a:r>
          </a:p>
          <a:p>
            <a:r>
              <a:rPr lang="en-US" sz="4000" dirty="0" smtClean="0">
                <a:latin typeface="Avenir Light"/>
                <a:cs typeface="Avenir Light"/>
              </a:rPr>
              <a:t>Noxious odors </a:t>
            </a:r>
          </a:p>
          <a:p>
            <a:r>
              <a:rPr lang="en-US" sz="4000" dirty="0" smtClean="0">
                <a:latin typeface="Avenir Light"/>
                <a:cs typeface="Avenir Light"/>
              </a:rPr>
              <a:t>Insect vectors </a:t>
            </a:r>
          </a:p>
          <a:p>
            <a:r>
              <a:rPr lang="en-US" sz="4000" dirty="0" smtClean="0">
                <a:latin typeface="Avenir Light"/>
                <a:cs typeface="Avenir Light"/>
              </a:rPr>
              <a:t>Pathogens </a:t>
            </a:r>
          </a:p>
          <a:p>
            <a:r>
              <a:rPr lang="en-US" sz="4000" dirty="0" smtClean="0">
                <a:latin typeface="Avenir Light"/>
                <a:cs typeface="Avenir Light"/>
              </a:rPr>
              <a:t>Heavy truck traffic</a:t>
            </a:r>
          </a:p>
          <a:p>
            <a:r>
              <a:rPr lang="en-US" sz="4000" dirty="0" smtClean="0">
                <a:latin typeface="Avenir Light"/>
                <a:cs typeface="Avenir Light"/>
              </a:rPr>
              <a:t>Decreased property values</a:t>
            </a:r>
          </a:p>
          <a:p>
            <a:r>
              <a:rPr lang="en-US" sz="4000" dirty="0" smtClean="0">
                <a:latin typeface="Avenir Light"/>
                <a:cs typeface="Avenir Light"/>
              </a:rPr>
              <a:t>Sick community members and workers</a:t>
            </a:r>
            <a:endParaRPr lang="en-US" dirty="0" smtClean="0">
              <a:latin typeface="Avenir Light"/>
              <a:cs typeface="Avenir Light"/>
            </a:endParaRPr>
          </a:p>
          <a:p>
            <a:endParaRPr lang="en-US" dirty="0" smtClean="0">
              <a:latin typeface="Avenir Light"/>
              <a:cs typeface="Avenir Light"/>
            </a:endParaRPr>
          </a:p>
          <a:p>
            <a:r>
              <a:rPr lang="en-US" sz="3500" dirty="0" smtClean="0">
                <a:latin typeface="Avenir Light"/>
                <a:cs typeface="Avenir Light"/>
              </a:rPr>
              <a:t>Sources</a:t>
            </a:r>
            <a:r>
              <a:rPr lang="en-US" sz="3000" dirty="0" smtClean="0">
                <a:latin typeface="Avenir Light"/>
                <a:cs typeface="Avenir Light"/>
              </a:rPr>
              <a:t>: </a:t>
            </a:r>
          </a:p>
          <a:p>
            <a:pPr lvl="1"/>
            <a:r>
              <a:rPr lang="en-US" sz="3000" cap="small" dirty="0" smtClean="0">
                <a:latin typeface="Avenir Light"/>
                <a:cs typeface="Avenir Light"/>
              </a:rPr>
              <a:t>Carrie </a:t>
            </a:r>
            <a:r>
              <a:rPr lang="en-US" sz="3000" cap="small" dirty="0" err="1" smtClean="0">
                <a:latin typeface="Avenir Light"/>
                <a:cs typeface="Avenir Light"/>
              </a:rPr>
              <a:t>Hribar</a:t>
            </a:r>
            <a:r>
              <a:rPr lang="en-US" sz="3000" cap="small" dirty="0" smtClean="0">
                <a:latin typeface="Avenir Light"/>
                <a:cs typeface="Avenir Light"/>
              </a:rPr>
              <a:t>, National Association of Local Boards of Health, Understanding Concentrated Animal Feeding Operations and Their Impact on Communities</a:t>
            </a:r>
            <a:r>
              <a:rPr lang="en-US" sz="3000" dirty="0" smtClean="0">
                <a:latin typeface="Avenir Light"/>
                <a:cs typeface="Avenir Light"/>
              </a:rPr>
              <a:t>, </a:t>
            </a:r>
            <a:r>
              <a:rPr lang="en-US" sz="3000" dirty="0">
                <a:latin typeface="Avenir Light"/>
                <a:cs typeface="Avenir Light"/>
              </a:rPr>
              <a:t>https://www.cdc.gov/nceh/ehs/docs/</a:t>
            </a:r>
            <a:r>
              <a:rPr lang="en-US" sz="3000" dirty="0" smtClean="0">
                <a:latin typeface="Avenir Light"/>
                <a:cs typeface="Avenir Light"/>
              </a:rPr>
              <a:t>understanding_cafos_nalboh.pdf.</a:t>
            </a:r>
          </a:p>
          <a:p>
            <a:pPr lvl="1"/>
            <a:r>
              <a:rPr lang="en-US" sz="3000" dirty="0" smtClean="0">
                <a:latin typeface="Avenir Light"/>
                <a:cs typeface="Avenir Light"/>
              </a:rPr>
              <a:t>Sue Sturgis, </a:t>
            </a:r>
            <a:r>
              <a:rPr lang="en-US" sz="3000" i="1" dirty="0" smtClean="0">
                <a:latin typeface="Avenir Light"/>
                <a:cs typeface="Avenir Light"/>
              </a:rPr>
              <a:t>A Step Toward Environmental Justice in North Carolina’s Hog Country</a:t>
            </a:r>
            <a:r>
              <a:rPr lang="en-US" sz="3000" dirty="0" smtClean="0">
                <a:latin typeface="Avenir Light"/>
                <a:cs typeface="Avenir Light"/>
              </a:rPr>
              <a:t>, </a:t>
            </a:r>
            <a:r>
              <a:rPr lang="en-US" sz="3000" cap="small" dirty="0" smtClean="0">
                <a:latin typeface="Avenir Light"/>
                <a:cs typeface="Avenir Light"/>
              </a:rPr>
              <a:t>Facing South </a:t>
            </a:r>
            <a:r>
              <a:rPr lang="en-US" sz="3000" dirty="0" smtClean="0">
                <a:latin typeface="Avenir Light"/>
                <a:cs typeface="Avenir Light"/>
              </a:rPr>
              <a:t>(February 3, 2017)</a:t>
            </a:r>
            <a:r>
              <a:rPr lang="en-US" sz="3000" dirty="0">
                <a:latin typeface="Avenir Light"/>
                <a:cs typeface="Avenir Light"/>
              </a:rPr>
              <a:t>, https://</a:t>
            </a:r>
            <a:r>
              <a:rPr lang="en-US" sz="3000" dirty="0" err="1">
                <a:latin typeface="Avenir Light"/>
                <a:cs typeface="Avenir Light"/>
              </a:rPr>
              <a:t>www.facingsouth.org</a:t>
            </a:r>
            <a:r>
              <a:rPr lang="en-US" sz="3000" dirty="0">
                <a:latin typeface="Avenir Light"/>
                <a:cs typeface="Avenir Light"/>
              </a:rPr>
              <a:t>/2017/02/step-toward-environmental-justice-north-</a:t>
            </a:r>
            <a:r>
              <a:rPr lang="en-US" sz="3000" dirty="0" err="1">
                <a:latin typeface="Avenir Light"/>
                <a:cs typeface="Avenir Light"/>
              </a:rPr>
              <a:t>carolinas</a:t>
            </a:r>
            <a:r>
              <a:rPr lang="en-US" sz="3000" dirty="0">
                <a:latin typeface="Avenir Light"/>
                <a:cs typeface="Avenir Light"/>
              </a:rPr>
              <a:t>-hog-</a:t>
            </a:r>
            <a:r>
              <a:rPr lang="en-US" sz="3000" dirty="0" smtClean="0">
                <a:latin typeface="Avenir Light"/>
                <a:cs typeface="Avenir Light"/>
              </a:rPr>
              <a:t>country.</a:t>
            </a:r>
          </a:p>
          <a:p>
            <a:pPr lvl="1"/>
            <a:r>
              <a:rPr lang="en-US" sz="3000" dirty="0" err="1" smtClean="0">
                <a:latin typeface="Avenir Light"/>
                <a:cs typeface="Avenir Light"/>
              </a:rPr>
              <a:t>Wendee</a:t>
            </a:r>
            <a:r>
              <a:rPr lang="en-US" sz="3000" dirty="0" smtClean="0">
                <a:latin typeface="Avenir Light"/>
                <a:cs typeface="Avenir Light"/>
              </a:rPr>
              <a:t> Nicole, </a:t>
            </a:r>
            <a:r>
              <a:rPr lang="en-US" sz="3000" i="1" dirty="0" smtClean="0">
                <a:latin typeface="Avenir Light"/>
                <a:cs typeface="Avenir Light"/>
              </a:rPr>
              <a:t>CAFOs and Environmental Justice: The Case of North Carolina</a:t>
            </a:r>
            <a:r>
              <a:rPr lang="en-US" sz="3000" cap="small" dirty="0" smtClean="0">
                <a:latin typeface="Avenir Light"/>
                <a:cs typeface="Avenir Light"/>
              </a:rPr>
              <a:t>, Environmental Health Perspectives</a:t>
            </a:r>
            <a:r>
              <a:rPr lang="en-US" sz="3000" dirty="0" smtClean="0">
                <a:latin typeface="Avenir Light"/>
                <a:cs typeface="Avenir Light"/>
              </a:rPr>
              <a:t> (Jun. 1, 2013), </a:t>
            </a:r>
            <a:r>
              <a:rPr lang="en-US" sz="3000" dirty="0">
                <a:latin typeface="Avenir Light"/>
                <a:cs typeface="Avenir Light"/>
              </a:rPr>
              <a:t>https://</a:t>
            </a:r>
            <a:r>
              <a:rPr lang="en-US" sz="3000" dirty="0" err="1">
                <a:latin typeface="Avenir Light"/>
                <a:cs typeface="Avenir Light"/>
              </a:rPr>
              <a:t>ehp.niehs.nih.gov</a:t>
            </a:r>
            <a:r>
              <a:rPr lang="en-US" sz="3000" dirty="0">
                <a:latin typeface="Avenir Light"/>
                <a:cs typeface="Avenir Light"/>
              </a:rPr>
              <a:t>/121-a182</a:t>
            </a:r>
            <a:r>
              <a:rPr lang="en-US" sz="3000" dirty="0" smtClean="0">
                <a:latin typeface="Avenir Light"/>
                <a:cs typeface="Avenir Light"/>
              </a:rPr>
              <a:t>/.</a:t>
            </a:r>
          </a:p>
        </p:txBody>
      </p:sp>
      <p:sp>
        <p:nvSpPr>
          <p:cNvPr id="5" name="Slide Number Placeholder 4"/>
          <p:cNvSpPr>
            <a:spLocks noGrp="1"/>
          </p:cNvSpPr>
          <p:nvPr>
            <p:ph type="sldNum" sz="quarter" idx="12"/>
          </p:nvPr>
        </p:nvSpPr>
        <p:spPr/>
        <p:txBody>
          <a:bodyPr/>
          <a:lstStyle/>
          <a:p>
            <a:fld id="{0FB56013-B943-42BA-886F-6F9D4EB85E9D}" type="slidenum">
              <a:rPr lang="en-US" smtClean="0">
                <a:latin typeface="Avenir Light"/>
                <a:cs typeface="Avenir Light"/>
              </a:rPr>
              <a:t>9</a:t>
            </a:fld>
            <a:endParaRPr lang="en-US" dirty="0">
              <a:latin typeface="Avenir Light"/>
              <a:cs typeface="Avenir Light"/>
            </a:endParaRPr>
          </a:p>
        </p:txBody>
      </p:sp>
    </p:spTree>
    <p:extLst>
      <p:ext uri="{BB962C8B-B14F-4D97-AF65-F5344CB8AC3E}">
        <p14:creationId xmlns:p14="http://schemas.microsoft.com/office/powerpoint/2010/main" val="36971744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6822</TotalTime>
  <Words>3682</Words>
  <Application>Microsoft Macintosh PowerPoint</Application>
  <PresentationFormat>On-screen Show (4:3)</PresentationFormat>
  <Paragraphs>476</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 Black </vt:lpstr>
      <vt:lpstr>How CAFOs Are Destroying Vulnerable North Carolina Communities   </vt:lpstr>
      <vt:lpstr>Roadmap</vt:lpstr>
      <vt:lpstr>What is a CAFO?</vt:lpstr>
      <vt:lpstr>What is a CAFO?</vt:lpstr>
      <vt:lpstr>What is a CAFO?</vt:lpstr>
      <vt:lpstr>What is a CAFO?</vt:lpstr>
      <vt:lpstr>What is a CAFO?</vt:lpstr>
      <vt:lpstr>What is a CAFO?</vt:lpstr>
      <vt:lpstr>How CAFOs Harm</vt:lpstr>
      <vt:lpstr>How CAFOs Harm: Water Pollution</vt:lpstr>
      <vt:lpstr>How CAFOs Harm: Water Pollution</vt:lpstr>
      <vt:lpstr>How CAFOs Harm: Water Pollution</vt:lpstr>
      <vt:lpstr>How CAFOs Harm: Water Pollution</vt:lpstr>
      <vt:lpstr>How CAFOs Harm: Water Pollution</vt:lpstr>
      <vt:lpstr>How CAFOs Harm: Air Pollution</vt:lpstr>
      <vt:lpstr>How CAFOs Harm: Air Pollution</vt:lpstr>
      <vt:lpstr>Federal Laws and Regulations? </vt:lpstr>
      <vt:lpstr>Clean Water Act</vt:lpstr>
      <vt:lpstr>Clean Water Act: A Timeline</vt:lpstr>
      <vt:lpstr>Clean Water Act: A Timeline</vt:lpstr>
      <vt:lpstr>Clean Water Act: A Timeline</vt:lpstr>
      <vt:lpstr>Clean Water Act: A Timeline</vt:lpstr>
      <vt:lpstr>Clean Air Act </vt:lpstr>
      <vt:lpstr>Clean Air Act</vt:lpstr>
      <vt:lpstr>Clean Air Act</vt:lpstr>
      <vt:lpstr>Clean Air Act</vt:lpstr>
      <vt:lpstr>CERCLA and EPCRA</vt:lpstr>
      <vt:lpstr>Special Interests: Agribusiness</vt:lpstr>
      <vt:lpstr>Special Interests: Agribusiness Lobby</vt:lpstr>
      <vt:lpstr>Environmental Injustice in  North Carolina: A Case Study</vt:lpstr>
      <vt:lpstr>North Carolina</vt:lpstr>
      <vt:lpstr>North Carolina</vt:lpstr>
      <vt:lpstr>North Carolina</vt:lpstr>
      <vt:lpstr>North Carolina</vt:lpstr>
      <vt:lpstr>North Carolina</vt:lpstr>
      <vt:lpstr>North Carolina</vt:lpstr>
      <vt:lpstr>North Carolina</vt:lpstr>
      <vt:lpstr>North Carolina</vt:lpstr>
      <vt:lpstr>North Carolina</vt:lpstr>
      <vt:lpstr>North Carolina</vt:lpstr>
      <vt:lpstr>North Carolina</vt:lpstr>
      <vt:lpstr>North Carolina</vt:lpstr>
      <vt:lpstr>North Carolina: Fighting Back</vt:lpstr>
      <vt:lpstr>North Carolina: Fighting Back</vt:lpstr>
      <vt:lpstr>North Carolina:  Grassroots Response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CAFOs Destroy Vulnerable Communities</dc:title>
  <dc:creator>Christine Ball-Blakely</dc:creator>
  <cp:lastModifiedBy>Christine Ball-Blakely</cp:lastModifiedBy>
  <cp:revision>160</cp:revision>
  <cp:lastPrinted>2017-02-15T20:52:17Z</cp:lastPrinted>
  <dcterms:created xsi:type="dcterms:W3CDTF">2017-02-06T15:49:05Z</dcterms:created>
  <dcterms:modified xsi:type="dcterms:W3CDTF">2017-04-28T04:35:21Z</dcterms:modified>
</cp:coreProperties>
</file>