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7" r:id="rId3"/>
    <p:sldId id="305" r:id="rId4"/>
    <p:sldId id="260" r:id="rId5"/>
    <p:sldId id="261" r:id="rId6"/>
    <p:sldId id="279" r:id="rId7"/>
    <p:sldId id="280" r:id="rId8"/>
    <p:sldId id="262" r:id="rId9"/>
    <p:sldId id="306" r:id="rId10"/>
    <p:sldId id="275" r:id="rId11"/>
    <p:sldId id="274" r:id="rId12"/>
    <p:sldId id="258" r:id="rId13"/>
    <p:sldId id="276" r:id="rId14"/>
    <p:sldId id="312" r:id="rId15"/>
    <p:sldId id="277" r:id="rId16"/>
    <p:sldId id="273" r:id="rId17"/>
    <p:sldId id="263" r:id="rId18"/>
    <p:sldId id="264" r:id="rId19"/>
    <p:sldId id="265" r:id="rId20"/>
    <p:sldId id="267" r:id="rId21"/>
    <p:sldId id="269" r:id="rId22"/>
    <p:sldId id="270" r:id="rId23"/>
    <p:sldId id="268" r:id="rId24"/>
    <p:sldId id="271" r:id="rId25"/>
    <p:sldId id="272" r:id="rId26"/>
    <p:sldId id="278" r:id="rId27"/>
    <p:sldId id="281" r:id="rId28"/>
    <p:sldId id="282" r:id="rId29"/>
    <p:sldId id="283" r:id="rId30"/>
    <p:sldId id="284" r:id="rId31"/>
    <p:sldId id="285" r:id="rId32"/>
    <p:sldId id="326" r:id="rId33"/>
    <p:sldId id="286" r:id="rId34"/>
    <p:sldId id="287" r:id="rId35"/>
    <p:sldId id="288" r:id="rId36"/>
    <p:sldId id="298" r:id="rId37"/>
    <p:sldId id="299" r:id="rId38"/>
    <p:sldId id="300" r:id="rId39"/>
    <p:sldId id="303" r:id="rId40"/>
    <p:sldId id="289" r:id="rId41"/>
    <p:sldId id="291" r:id="rId42"/>
    <p:sldId id="292" r:id="rId43"/>
    <p:sldId id="290" r:id="rId44"/>
    <p:sldId id="293" r:id="rId45"/>
    <p:sldId id="294" r:id="rId46"/>
    <p:sldId id="297" r:id="rId47"/>
    <p:sldId id="302" r:id="rId48"/>
    <p:sldId id="296" r:id="rId49"/>
    <p:sldId id="308" r:id="rId50"/>
    <p:sldId id="309" r:id="rId51"/>
    <p:sldId id="311" r:id="rId52"/>
    <p:sldId id="310" r:id="rId53"/>
    <p:sldId id="313" r:id="rId54"/>
    <p:sldId id="314" r:id="rId55"/>
    <p:sldId id="315" r:id="rId56"/>
    <p:sldId id="316" r:id="rId57"/>
    <p:sldId id="259" r:id="rId58"/>
    <p:sldId id="317" r:id="rId59"/>
    <p:sldId id="318" r:id="rId60"/>
    <p:sldId id="319" r:id="rId61"/>
    <p:sldId id="320" r:id="rId62"/>
    <p:sldId id="304" r:id="rId63"/>
    <p:sldId id="322" r:id="rId64"/>
    <p:sldId id="321" r:id="rId65"/>
    <p:sldId id="323" r:id="rId66"/>
    <p:sldId id="324" r:id="rId67"/>
    <p:sldId id="325" r:id="rId68"/>
    <p:sldId id="30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08" autoAdjust="0"/>
  </p:normalViewPr>
  <p:slideViewPr>
    <p:cSldViewPr snapToGrid="0" snapToObjects="1">
      <p:cViewPr varScale="1">
        <p:scale>
          <a:sx n="40" d="100"/>
          <a:sy n="40" d="100"/>
        </p:scale>
        <p:origin x="-25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6663F-9D71-004B-9A96-EC5200CF76CA}" type="datetimeFigureOut">
              <a:rPr lang="en-US" smtClean="0"/>
              <a:t>4/28/17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FB2D20-5DE5-0D45-B0E3-7FA6D1D9C66D}" type="slidenum">
              <a:rPr lang="en-US" smtClean="0"/>
              <a:t>‹#›</a:t>
            </a:fld>
            <a:endParaRPr lang="en-US"/>
          </a:p>
        </p:txBody>
      </p:sp>
    </p:spTree>
    <p:extLst>
      <p:ext uri="{BB962C8B-B14F-4D97-AF65-F5344CB8AC3E}">
        <p14:creationId xmlns:p14="http://schemas.microsoft.com/office/powerpoint/2010/main" val="511393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Source</a:t>
            </a:r>
            <a:r>
              <a:rPr lang="en-US" baseline="0" dirty="0" smtClean="0"/>
              <a:t> of air pollution because of all the gases coming off of it</a:t>
            </a:r>
          </a:p>
          <a:p>
            <a:pPr marL="171450" indent="-171450">
              <a:buFont typeface="Arial"/>
              <a:buChar char="•"/>
            </a:pPr>
            <a:r>
              <a:rPr lang="en-US" baseline="0" dirty="0" smtClean="0"/>
              <a:t>Source of water pollution because it leaches into the ground and sometimes breaches/overflows during severe weather (hurricanes)</a:t>
            </a:r>
          </a:p>
          <a:p>
            <a:pPr marL="628650" lvl="1" indent="-171450">
              <a:buFont typeface="Arial"/>
              <a:buChar char="•"/>
            </a:pPr>
            <a:r>
              <a:rPr lang="en-US" baseline="0" dirty="0" smtClean="0"/>
              <a:t>Slow leaks can release large quantities of ammonium into the ground</a:t>
            </a:r>
          </a:p>
          <a:p>
            <a:pPr marL="171450" indent="-171450">
              <a:buFont typeface="Arial"/>
              <a:buChar char="•"/>
            </a:pPr>
            <a:r>
              <a:rPr lang="en-US" baseline="0" dirty="0" smtClean="0"/>
              <a:t>The pipes from the barns to the lagoons also breach, leaking into the groundwater</a:t>
            </a:r>
          </a:p>
        </p:txBody>
      </p:sp>
      <p:sp>
        <p:nvSpPr>
          <p:cNvPr id="4" name="Slide Number Placeholder 3"/>
          <p:cNvSpPr>
            <a:spLocks noGrp="1"/>
          </p:cNvSpPr>
          <p:nvPr>
            <p:ph type="sldNum" sz="quarter" idx="10"/>
          </p:nvPr>
        </p:nvSpPr>
        <p:spPr/>
        <p:txBody>
          <a:bodyPr/>
          <a:lstStyle/>
          <a:p>
            <a:fld id="{64FB2D20-5DE5-0D45-B0E3-7FA6D1D9C66D}" type="slidenum">
              <a:rPr lang="en-US" smtClean="0"/>
              <a:t>4</a:t>
            </a:fld>
            <a:endParaRPr lang="en-US"/>
          </a:p>
        </p:txBody>
      </p:sp>
    </p:spTree>
    <p:extLst>
      <p:ext uri="{BB962C8B-B14F-4D97-AF65-F5344CB8AC3E}">
        <p14:creationId xmlns:p14="http://schemas.microsoft.com/office/powerpoint/2010/main" val="344361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27</a:t>
            </a:fld>
            <a:endParaRPr lang="en-US"/>
          </a:p>
        </p:txBody>
      </p:sp>
    </p:spTree>
    <p:extLst>
      <p:ext uri="{BB962C8B-B14F-4D97-AF65-F5344CB8AC3E}">
        <p14:creationId xmlns:p14="http://schemas.microsoft.com/office/powerpoint/2010/main" val="100098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harkens back to land deprivation of African Americans </a:t>
            </a:r>
          </a:p>
          <a:p>
            <a:pPr marL="171450" indent="-171450">
              <a:buFont typeface="Arial"/>
              <a:buChar char="•"/>
            </a:pPr>
            <a:r>
              <a:rPr lang="en-US" dirty="0" smtClean="0"/>
              <a:t>Not only is their property worthless</a:t>
            </a:r>
            <a:r>
              <a:rPr lang="en-US" baseline="0" dirty="0" smtClean="0"/>
              <a:t> now, this means they also can’t leave and just have to endure living in this hell</a:t>
            </a: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28</a:t>
            </a:fld>
            <a:endParaRPr lang="en-US"/>
          </a:p>
        </p:txBody>
      </p:sp>
    </p:spTree>
    <p:extLst>
      <p:ext uri="{BB962C8B-B14F-4D97-AF65-F5344CB8AC3E}">
        <p14:creationId xmlns:p14="http://schemas.microsoft.com/office/powerpoint/2010/main" val="147243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CAFOs</a:t>
            </a:r>
            <a:r>
              <a:rPr lang="en-US" baseline="0" dirty="0" smtClean="0"/>
              <a:t> are benefitting from exceptions </a:t>
            </a:r>
            <a:r>
              <a:rPr lang="en-US" baseline="0" dirty="0" smtClean="0"/>
              <a:t>in </a:t>
            </a:r>
            <a:r>
              <a:rPr lang="en-US" baseline="0" dirty="0" smtClean="0"/>
              <a:t>environmental laws designed to protect small family farms, which are a tiny fraction of animal operations now.</a:t>
            </a:r>
          </a:p>
          <a:p>
            <a:pPr marL="171450" indent="-171450">
              <a:buFont typeface="Arial"/>
              <a:buChar char="•"/>
            </a:pPr>
            <a:r>
              <a:rPr lang="en-US" baseline="0" dirty="0" smtClean="0"/>
              <a:t>Environmental laws just simply have not yet caught up to reality.</a:t>
            </a: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29</a:t>
            </a:fld>
            <a:endParaRPr lang="en-US"/>
          </a:p>
        </p:txBody>
      </p:sp>
    </p:spTree>
    <p:extLst>
      <p:ext uri="{BB962C8B-B14F-4D97-AF65-F5344CB8AC3E}">
        <p14:creationId xmlns:p14="http://schemas.microsoft.com/office/powerpoint/2010/main" val="270316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EPA proposed a new version of the CAFO Rule in 2011 that would have required “CAFOs to report facility-specific information in order to help the EPA properly implement the NPDES program and ensure CAFO compliance with CWA requirements.” </a:t>
            </a:r>
            <a:r>
              <a:rPr lang="en-US" sz="1200" i="1" kern="1200" dirty="0" smtClean="0">
                <a:solidFill>
                  <a:schemeClr val="tx1"/>
                </a:solidFill>
                <a:effectLst/>
                <a:latin typeface="+mn-lt"/>
                <a:ea typeface="+mn-ea"/>
                <a:cs typeface="+mn-cs"/>
              </a:rPr>
              <a:t>Id. </a:t>
            </a:r>
            <a:r>
              <a:rPr lang="en-US" sz="1200" kern="1200" dirty="0" smtClean="0">
                <a:solidFill>
                  <a:schemeClr val="tx1"/>
                </a:solidFill>
                <a:effectLst/>
                <a:latin typeface="+mn-lt"/>
                <a:ea typeface="+mn-ea"/>
                <a:cs typeface="+mn-cs"/>
              </a:rPr>
              <a:t>(discussing 76 Fed. Reg.  65,431, Oct. 21, 2011). The proposal, grounded in the authority granted to EPA under § 308 of the CWA, was two-fold when it went up for public review and comment. First, the proposal would require CAFOs to provide basic identifying information to EPA, such as the name and contact information for the owner. </a:t>
            </a:r>
            <a:r>
              <a:rPr lang="en-US" sz="1200" i="1" kern="1200" dirty="0" smtClean="0">
                <a:solidFill>
                  <a:schemeClr val="tx1"/>
                </a:solidFill>
                <a:effectLst/>
                <a:latin typeface="+mn-lt"/>
                <a:ea typeface="+mn-ea"/>
                <a:cs typeface="+mn-cs"/>
              </a:rPr>
              <a:t>Id. </a:t>
            </a:r>
            <a:r>
              <a:rPr lang="en-US" sz="1200" kern="1200" dirty="0" smtClean="0">
                <a:solidFill>
                  <a:schemeClr val="tx1"/>
                </a:solidFill>
                <a:effectLst/>
                <a:latin typeface="+mn-lt"/>
                <a:ea typeface="+mn-ea"/>
                <a:cs typeface="+mn-cs"/>
              </a:rPr>
              <a:t>Second, the proposal would allow EPA to use § 308 authority to get information from CAFOs that are located in areas struggling with water quality issues likely caused by CAFOs. </a:t>
            </a:r>
            <a:r>
              <a:rPr lang="en-US" sz="1200" i="1" kern="1200" dirty="0" smtClean="0">
                <a:solidFill>
                  <a:schemeClr val="tx1"/>
                </a:solidFill>
                <a:effectLst/>
                <a:latin typeface="+mn-lt"/>
                <a:ea typeface="+mn-ea"/>
                <a:cs typeface="+mn-cs"/>
              </a:rPr>
              <a:t>Id. </a:t>
            </a:r>
            <a:r>
              <a:rPr lang="en-US" sz="1200" kern="1200" dirty="0" smtClean="0">
                <a:solidFill>
                  <a:schemeClr val="tx1"/>
                </a:solidFill>
                <a:effectLst/>
                <a:latin typeface="+mn-lt"/>
                <a:ea typeface="+mn-ea"/>
                <a:cs typeface="+mn-cs"/>
              </a:rPr>
              <a:t>“EPA would use existing data to point to ‘focus watersheds’ with abnormally high nitrogen and phosphorous content likely originating from animal agriculture sources. </a:t>
            </a:r>
            <a:r>
              <a:rPr lang="en-US" sz="1200" i="1" kern="1200" dirty="0" smtClean="0">
                <a:solidFill>
                  <a:schemeClr val="tx1"/>
                </a:solidFill>
                <a:effectLst/>
                <a:latin typeface="+mn-lt"/>
                <a:ea typeface="+mn-ea"/>
                <a:cs typeface="+mn-cs"/>
              </a:rPr>
              <a:t>Id. </a:t>
            </a:r>
            <a:r>
              <a:rPr lang="en-US" sz="1200" kern="1200" dirty="0" smtClean="0">
                <a:solidFill>
                  <a:schemeClr val="tx1"/>
                </a:solidFill>
                <a:effectLst/>
                <a:latin typeface="+mn-lt"/>
                <a:ea typeface="+mn-ea"/>
                <a:cs typeface="+mn-cs"/>
              </a:rPr>
              <a:t>at n.110 (citing 76 Fed. Reg. 65431, Oct. 21, 2011)). The purpose of the proposed rule would be to “allow the EPA to identify and permit CAFOs that discharge, conduct education and outreach on best management practices, estimate pollutant loads by facility and geographical area, and assist in allocation of resources for compliance enforcement.” </a:t>
            </a:r>
            <a:r>
              <a:rPr lang="en-US" sz="1200" i="1" kern="1200" dirty="0" smtClean="0">
                <a:solidFill>
                  <a:schemeClr val="tx1"/>
                </a:solidFill>
                <a:effectLst/>
                <a:latin typeface="+mn-lt"/>
                <a:ea typeface="+mn-ea"/>
                <a:cs typeface="+mn-cs"/>
              </a:rPr>
              <a:t>Id. </a:t>
            </a:r>
            <a:r>
              <a:rPr lang="en-US" sz="1200" kern="1200" dirty="0" smtClean="0">
                <a:solidFill>
                  <a:schemeClr val="tx1"/>
                </a:solidFill>
                <a:effectLst/>
                <a:latin typeface="+mn-lt"/>
                <a:ea typeface="+mn-ea"/>
                <a:cs typeface="+mn-cs"/>
              </a:rPr>
              <a:t>(citing </a:t>
            </a:r>
            <a:r>
              <a:rPr lang="en-US" sz="1200" i="1" kern="1200" dirty="0" smtClean="0">
                <a:solidFill>
                  <a:schemeClr val="tx1"/>
                </a:solidFill>
                <a:effectLst/>
                <a:latin typeface="+mn-lt"/>
                <a:ea typeface="+mn-ea"/>
                <a:cs typeface="+mn-cs"/>
              </a:rPr>
              <a:t>Proposed NPDES CAFO Reporting Rule Q&amp;A</a:t>
            </a:r>
            <a:r>
              <a:rPr lang="en-US" sz="1200" kern="1200" dirty="0" smtClean="0">
                <a:solidFill>
                  <a:schemeClr val="tx1"/>
                </a:solidFill>
                <a:effectLst/>
                <a:latin typeface="+mn-lt"/>
                <a:ea typeface="+mn-ea"/>
                <a:cs typeface="+mn-cs"/>
              </a:rPr>
              <a:t>, </a:t>
            </a:r>
            <a:r>
              <a:rPr lang="en-US" sz="1200" kern="1200" cap="small" dirty="0" err="1" smtClean="0">
                <a:solidFill>
                  <a:schemeClr val="tx1"/>
                </a:solidFill>
                <a:effectLst/>
                <a:latin typeface="+mn-lt"/>
                <a:ea typeface="+mn-ea"/>
                <a:cs typeface="+mn-cs"/>
              </a:rPr>
              <a:t>Envtl</a:t>
            </a:r>
            <a:r>
              <a:rPr lang="en-US" sz="1200" kern="1200" cap="small" dirty="0" smtClean="0">
                <a:solidFill>
                  <a:schemeClr val="tx1"/>
                </a:solidFill>
                <a:effectLst/>
                <a:latin typeface="+mn-lt"/>
                <a:ea typeface="+mn-ea"/>
                <a:cs typeface="+mn-cs"/>
              </a:rPr>
              <a:t>. Prot. Agency</a:t>
            </a:r>
            <a:r>
              <a:rPr lang="en-US" sz="1200" kern="1200" dirty="0" smtClean="0">
                <a:solidFill>
                  <a:schemeClr val="tx1"/>
                </a:solidFill>
                <a:effectLst/>
                <a:latin typeface="+mn-lt"/>
                <a:ea typeface="+mn-ea"/>
                <a:cs typeface="+mn-cs"/>
              </a:rPr>
              <a:t>, Oct. 2011). Ultimately, EPA withdrew the rule on July 13, 2012. </a:t>
            </a:r>
            <a:r>
              <a:rPr lang="en-US" sz="1200" i="1" kern="1200" dirty="0" smtClean="0">
                <a:solidFill>
                  <a:schemeClr val="tx1"/>
                </a:solidFill>
                <a:effectLst/>
                <a:latin typeface="+mn-lt"/>
                <a:ea typeface="+mn-ea"/>
                <a:cs typeface="+mn-cs"/>
              </a:rPr>
              <a:t>Id. </a:t>
            </a:r>
            <a:r>
              <a:rPr lang="en-US" sz="1200" kern="1200" dirty="0" smtClean="0">
                <a:solidFill>
                  <a:schemeClr val="tx1"/>
                </a:solidFill>
                <a:effectLst/>
                <a:latin typeface="+mn-lt"/>
                <a:ea typeface="+mn-ea"/>
                <a:cs typeface="+mn-cs"/>
              </a:rPr>
              <a:t>at 61. EPA elected to get this information directly from state agencies and other channels following a settlement agreement related to the 2008 version of the CAFO Rule. </a:t>
            </a:r>
            <a:r>
              <a:rPr lang="en-US" sz="1200" i="1" kern="1200" dirty="0" smtClean="0">
                <a:solidFill>
                  <a:schemeClr val="tx1"/>
                </a:solidFill>
                <a:effectLst/>
                <a:latin typeface="+mn-lt"/>
                <a:ea typeface="+mn-ea"/>
                <a:cs typeface="+mn-cs"/>
              </a:rPr>
              <a:t>Id.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30</a:t>
            </a:fld>
            <a:endParaRPr lang="en-US"/>
          </a:p>
        </p:txBody>
      </p:sp>
    </p:spTree>
    <p:extLst>
      <p:ext uri="{BB962C8B-B14F-4D97-AF65-F5344CB8AC3E}">
        <p14:creationId xmlns:p14="http://schemas.microsoft.com/office/powerpoint/2010/main" val="129449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smtClean="0">
                <a:solidFill>
                  <a:schemeClr val="tx1"/>
                </a:solidFill>
                <a:latin typeface="+mn-lt"/>
                <a:ea typeface="+mn-ea"/>
                <a:cs typeface="+mn-cs"/>
              </a:rPr>
              <a:t>2008 Rule rule exempts hazardous substance releases that are emitted to the air from animal waste at farms from the notification requirement of CERCLA. </a:t>
            </a:r>
          </a:p>
          <a:p>
            <a:pPr marL="171450" indent="-171450">
              <a:buFont typeface="Arial"/>
              <a:buChar char="•"/>
            </a:pPr>
            <a:r>
              <a:rPr lang="en-US" sz="1200" b="0" i="0" u="none" strike="noStrike" kern="1200" baseline="0" dirty="0" smtClean="0">
                <a:solidFill>
                  <a:schemeClr val="tx1"/>
                </a:solidFill>
                <a:latin typeface="+mn-lt"/>
                <a:ea typeface="+mn-ea"/>
                <a:cs typeface="+mn-cs"/>
              </a:rPr>
              <a:t>Final rule relieves all livestock operations of all size from CERCLA’s requirement to report hazardous substance releases to the air to federal officials. </a:t>
            </a:r>
          </a:p>
          <a:p>
            <a:pPr marL="171450" indent="-171450">
              <a:buFont typeface="Arial"/>
              <a:buChar char="•"/>
            </a:pPr>
            <a:r>
              <a:rPr lang="en-US" sz="1200" b="0" i="0" u="none" strike="noStrike" kern="1200" baseline="0" dirty="0" smtClean="0">
                <a:solidFill>
                  <a:schemeClr val="tx1"/>
                </a:solidFill>
                <a:latin typeface="+mn-lt"/>
                <a:ea typeface="+mn-ea"/>
                <a:cs typeface="+mn-cs"/>
              </a:rPr>
              <a:t>Final rule also provides a partial exemption for such releases from EPCRA’s requirement to report releases to state and local emergency officials. </a:t>
            </a:r>
          </a:p>
          <a:p>
            <a:pPr marL="171450" indent="-171450">
              <a:buFont typeface="Arial"/>
              <a:buChar char="•"/>
            </a:pPr>
            <a:r>
              <a:rPr lang="en-US" sz="1200" b="0" i="0" u="none" strike="noStrike" kern="1200" baseline="0" dirty="0" smtClean="0">
                <a:solidFill>
                  <a:schemeClr val="tx1"/>
                </a:solidFill>
                <a:latin typeface="+mn-lt"/>
                <a:ea typeface="+mn-ea"/>
                <a:cs typeface="+mn-cs"/>
              </a:rPr>
              <a:t>Partially responding to public comments, the final rule continues to apply EPCRA’s reporting requirement to large animal feeding operations (those that are subject to permitting requirements under the Clean Water Act), but exempts smaller facilities.</a:t>
            </a: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33</a:t>
            </a:fld>
            <a:endParaRPr lang="en-US"/>
          </a:p>
        </p:txBody>
      </p:sp>
    </p:spTree>
    <p:extLst>
      <p:ext uri="{BB962C8B-B14F-4D97-AF65-F5344CB8AC3E}">
        <p14:creationId xmlns:p14="http://schemas.microsoft.com/office/powerpoint/2010/main" val="5973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Amendments followed mere weeks after this lawsuit. </a:t>
            </a:r>
          </a:p>
          <a:p>
            <a:pPr marL="171450" indent="-171450">
              <a:buFont typeface="Arial"/>
              <a:buChar char="•"/>
            </a:pPr>
            <a:r>
              <a:rPr lang="en-US" dirty="0" smtClean="0"/>
              <a:t>Probably has nothing to do with the massive class</a:t>
            </a:r>
            <a:r>
              <a:rPr lang="en-US" baseline="0" dirty="0" smtClean="0"/>
              <a:t> action lawsuit against Smithfield subsidiary that’s happening right now in federal </a:t>
            </a:r>
            <a:r>
              <a:rPr lang="en-US" baseline="0" dirty="0" smtClean="0"/>
              <a:t>court</a:t>
            </a:r>
            <a:r>
              <a:rPr lang="is-IS" baseline="0" dirty="0" smtClean="0"/>
              <a:t>… :-/</a:t>
            </a: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34</a:t>
            </a:fld>
            <a:endParaRPr lang="en-US"/>
          </a:p>
        </p:txBody>
      </p:sp>
    </p:spTree>
    <p:extLst>
      <p:ext uri="{BB962C8B-B14F-4D97-AF65-F5344CB8AC3E}">
        <p14:creationId xmlns:p14="http://schemas.microsoft.com/office/powerpoint/2010/main" val="274712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(“Hall set up the equipment and asked residents to fill out a journal in the morning and in the evening. ‘There's more activity at the CAFOs around sunrise and sunset,’ Hall said. ‘Usually they're flushing out the waste first thing in the morning.’”).</a:t>
            </a:r>
          </a:p>
          <a:p>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51</a:t>
            </a:fld>
            <a:endParaRPr lang="en-US"/>
          </a:p>
        </p:txBody>
      </p:sp>
    </p:spTree>
    <p:extLst>
      <p:ext uri="{BB962C8B-B14F-4D97-AF65-F5344CB8AC3E}">
        <p14:creationId xmlns:p14="http://schemas.microsoft.com/office/powerpoint/2010/main" val="43418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55</a:t>
            </a:fld>
            <a:endParaRPr lang="en-US"/>
          </a:p>
        </p:txBody>
      </p:sp>
    </p:spTree>
    <p:extLst>
      <p:ext uri="{BB962C8B-B14F-4D97-AF65-F5344CB8AC3E}">
        <p14:creationId xmlns:p14="http://schemas.microsoft.com/office/powerpoint/2010/main" val="42966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58</a:t>
            </a:fld>
            <a:endParaRPr lang="en-US"/>
          </a:p>
        </p:txBody>
      </p:sp>
    </p:spTree>
    <p:extLst>
      <p:ext uri="{BB962C8B-B14F-4D97-AF65-F5344CB8AC3E}">
        <p14:creationId xmlns:p14="http://schemas.microsoft.com/office/powerpoint/2010/main" val="2355466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latin typeface="+mn-lt"/>
                <a:ea typeface="+mn-ea"/>
                <a:cs typeface="+mn-cs"/>
              </a:rPr>
              <a:t>Under a 2000 agreement between Smithfield and the then-NC Attorney General Roy Cooper, Smithfield agreed to spend $15 million on research for environmentally superior technology. </a:t>
            </a:r>
          </a:p>
          <a:p>
            <a:pPr marL="171450" indent="-171450">
              <a:buFont typeface="Arial"/>
              <a:buChar char="•"/>
            </a:pPr>
            <a:r>
              <a:rPr lang="en-US" sz="1200" kern="1200" dirty="0" smtClean="0">
                <a:solidFill>
                  <a:schemeClr val="tx1"/>
                </a:solidFill>
                <a:latin typeface="+mn-lt"/>
                <a:ea typeface="+mn-ea"/>
                <a:cs typeface="+mn-cs"/>
              </a:rPr>
              <a:t>Projections show that it would cost approximately $5.4 billion 10 years to retrofit all permitted farms in North Carolina to such a technology</a:t>
            </a:r>
          </a:p>
          <a:p>
            <a:pPr marL="171450" indent="-171450">
              <a:buFont typeface="Arial"/>
              <a:buChar char="•"/>
            </a:pPr>
            <a:r>
              <a:rPr lang="en-US" sz="1200" kern="1200" dirty="0" smtClean="0">
                <a:solidFill>
                  <a:schemeClr val="tx1"/>
                </a:solidFill>
                <a:latin typeface="+mn-lt"/>
                <a:ea typeface="+mn-ea"/>
                <a:cs typeface="+mn-cs"/>
              </a:rPr>
              <a:t>But cost is really cheaper for some stuff like anaerobic digesters and biogas when</a:t>
            </a:r>
            <a:r>
              <a:rPr lang="en-US" sz="1200" kern="1200" baseline="0" dirty="0" smtClean="0">
                <a:solidFill>
                  <a:schemeClr val="tx1"/>
                </a:solidFill>
                <a:latin typeface="+mn-lt"/>
                <a:ea typeface="+mn-ea"/>
                <a:cs typeface="+mn-cs"/>
              </a:rPr>
              <a:t> you account for grants, loans, federal programs, etc. </a:t>
            </a:r>
          </a:p>
          <a:p>
            <a:pPr marL="171450" indent="-171450">
              <a:buFont typeface="Arial"/>
              <a:buChar char="•"/>
            </a:pPr>
            <a:r>
              <a:rPr lang="en-US" sz="1200" kern="1200" baseline="0" dirty="0" smtClean="0">
                <a:solidFill>
                  <a:schemeClr val="tx1"/>
                </a:solidFill>
                <a:latin typeface="+mn-lt"/>
                <a:ea typeface="+mn-ea"/>
                <a:cs typeface="+mn-cs"/>
              </a:rPr>
              <a:t>But NC hasn’t taken advantage of these programs, and they might disappear under Trump anyway</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FB2D20-5DE5-0D45-B0E3-7FA6D1D9C66D}" type="slidenum">
              <a:rPr lang="en-US" smtClean="0"/>
              <a:t>68</a:t>
            </a:fld>
            <a:endParaRPr lang="en-US"/>
          </a:p>
        </p:txBody>
      </p:sp>
    </p:spTree>
    <p:extLst>
      <p:ext uri="{BB962C8B-B14F-4D97-AF65-F5344CB8AC3E}">
        <p14:creationId xmlns:p14="http://schemas.microsoft.com/office/powerpoint/2010/main" val="244286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Used</a:t>
            </a:r>
            <a:r>
              <a:rPr lang="en-US" baseline="0" dirty="0" smtClean="0"/>
              <a:t> to manage the volume in the lagoons</a:t>
            </a:r>
          </a:p>
          <a:p>
            <a:pPr marL="171450" indent="-171450">
              <a:buFont typeface="Arial"/>
              <a:buChar char="•"/>
            </a:pPr>
            <a:r>
              <a:rPr lang="en-US" baseline="0" dirty="0" smtClean="0"/>
              <a:t>If applied in excess (more than the field can absorb), it runs off into surface waters</a:t>
            </a:r>
          </a:p>
          <a:p>
            <a:pPr marL="171450" indent="-171450">
              <a:buFont typeface="Arial"/>
              <a:buChar char="•"/>
            </a:pPr>
            <a:r>
              <a:rPr lang="en-US" baseline="0" dirty="0" smtClean="0"/>
              <a:t>If it is applied when it is raining or when the field is frozen, it runs off into surface waters </a:t>
            </a:r>
          </a:p>
        </p:txBody>
      </p:sp>
      <p:sp>
        <p:nvSpPr>
          <p:cNvPr id="4" name="Slide Number Placeholder 3"/>
          <p:cNvSpPr>
            <a:spLocks noGrp="1"/>
          </p:cNvSpPr>
          <p:nvPr>
            <p:ph type="sldNum" sz="quarter" idx="10"/>
          </p:nvPr>
        </p:nvSpPr>
        <p:spPr/>
        <p:txBody>
          <a:bodyPr/>
          <a:lstStyle/>
          <a:p>
            <a:fld id="{64FB2D20-5DE5-0D45-B0E3-7FA6D1D9C66D}" type="slidenum">
              <a:rPr lang="en-US" smtClean="0"/>
              <a:t>5</a:t>
            </a:fld>
            <a:endParaRPr lang="en-US"/>
          </a:p>
        </p:txBody>
      </p:sp>
    </p:spTree>
    <p:extLst>
      <p:ext uri="{BB962C8B-B14F-4D97-AF65-F5344CB8AC3E}">
        <p14:creationId xmlns:p14="http://schemas.microsoft.com/office/powerpoint/2010/main" val="131377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Booker</a:t>
            </a:r>
            <a:r>
              <a:rPr lang="en-US" baseline="0" dirty="0" smtClean="0"/>
              <a:t> T. Washington described this term in his autobiography in 1901.</a:t>
            </a: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11</a:t>
            </a:fld>
            <a:endParaRPr lang="en-US"/>
          </a:p>
        </p:txBody>
      </p:sp>
    </p:spTree>
    <p:extLst>
      <p:ext uri="{BB962C8B-B14F-4D97-AF65-F5344CB8AC3E}">
        <p14:creationId xmlns:p14="http://schemas.microsoft.com/office/powerpoint/2010/main" val="366995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high water table means that the groundwater</a:t>
            </a:r>
            <a:r>
              <a:rPr lang="en-US" baseline="0" dirty="0" smtClean="0"/>
              <a:t> is close to the surface and more likely to be contaminated</a:t>
            </a: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17</a:t>
            </a:fld>
            <a:endParaRPr lang="en-US"/>
          </a:p>
        </p:txBody>
      </p:sp>
    </p:spTree>
    <p:extLst>
      <p:ext uri="{BB962C8B-B14F-4D97-AF65-F5344CB8AC3E}">
        <p14:creationId xmlns:p14="http://schemas.microsoft.com/office/powerpoint/2010/main" val="49776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Nitrates aren’t good for anyone, but they are especially</a:t>
            </a:r>
            <a:r>
              <a:rPr lang="en-US" baseline="0" dirty="0" smtClean="0"/>
              <a:t> dangerous for babies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18</a:t>
            </a:fld>
            <a:endParaRPr lang="en-US"/>
          </a:p>
        </p:txBody>
      </p:sp>
    </p:spTree>
    <p:extLst>
      <p:ext uri="{BB962C8B-B14F-4D97-AF65-F5344CB8AC3E}">
        <p14:creationId xmlns:p14="http://schemas.microsoft.com/office/powerpoint/2010/main" val="319543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CAFOs</a:t>
            </a:r>
            <a:r>
              <a:rPr lang="en-US" baseline="0" dirty="0" smtClean="0"/>
              <a:t> not required to test for new viruses because they are not on the list of mandatory reportable illnesses to the World Organization for Animal Health</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19</a:t>
            </a:fld>
            <a:endParaRPr lang="en-US"/>
          </a:p>
        </p:txBody>
      </p:sp>
    </p:spTree>
    <p:extLst>
      <p:ext uri="{BB962C8B-B14F-4D97-AF65-F5344CB8AC3E}">
        <p14:creationId xmlns:p14="http://schemas.microsoft.com/office/powerpoint/2010/main" val="129881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is here to show</a:t>
            </a:r>
            <a:r>
              <a:rPr lang="en-US" baseline="0" dirty="0" smtClean="0"/>
              <a:t> just how potent the gases are.</a:t>
            </a: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20</a:t>
            </a:fld>
            <a:endParaRPr lang="en-US"/>
          </a:p>
        </p:txBody>
      </p:sp>
    </p:spTree>
    <p:extLst>
      <p:ext uri="{BB962C8B-B14F-4D97-AF65-F5344CB8AC3E}">
        <p14:creationId xmlns:p14="http://schemas.microsoft.com/office/powerpoint/2010/main" val="2616279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21</a:t>
            </a:fld>
            <a:endParaRPr lang="en-US"/>
          </a:p>
        </p:txBody>
      </p:sp>
    </p:spTree>
    <p:extLst>
      <p:ext uri="{BB962C8B-B14F-4D97-AF65-F5344CB8AC3E}">
        <p14:creationId xmlns:p14="http://schemas.microsoft.com/office/powerpoint/2010/main" val="384779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But</a:t>
            </a:r>
            <a:r>
              <a:rPr lang="en-US" baseline="0" dirty="0" smtClean="0"/>
              <a:t> you don’t have to be that close to the lagoon to face negative health impacts from them, because they are so potent and because the same mixture is sprayed all over fields and gets into the air</a:t>
            </a:r>
          </a:p>
          <a:p>
            <a:pPr marL="171450" indent="-171450">
              <a:buFont typeface="Arial"/>
              <a:buChar char="•"/>
            </a:pPr>
            <a:r>
              <a:rPr lang="en-US" baseline="0" dirty="0" smtClean="0"/>
              <a:t>People who live near CAFOs experience disproportionate health effects</a:t>
            </a:r>
            <a:endParaRPr lang="en-US" dirty="0"/>
          </a:p>
        </p:txBody>
      </p:sp>
      <p:sp>
        <p:nvSpPr>
          <p:cNvPr id="4" name="Slide Number Placeholder 3"/>
          <p:cNvSpPr>
            <a:spLocks noGrp="1"/>
          </p:cNvSpPr>
          <p:nvPr>
            <p:ph type="sldNum" sz="quarter" idx="10"/>
          </p:nvPr>
        </p:nvSpPr>
        <p:spPr/>
        <p:txBody>
          <a:bodyPr/>
          <a:lstStyle/>
          <a:p>
            <a:fld id="{64FB2D20-5DE5-0D45-B0E3-7FA6D1D9C66D}" type="slidenum">
              <a:rPr lang="en-US" smtClean="0"/>
              <a:t>23</a:t>
            </a:fld>
            <a:endParaRPr lang="en-US"/>
          </a:p>
        </p:txBody>
      </p:sp>
    </p:spTree>
    <p:extLst>
      <p:ext uri="{BB962C8B-B14F-4D97-AF65-F5344CB8AC3E}">
        <p14:creationId xmlns:p14="http://schemas.microsoft.com/office/powerpoint/2010/main" val="29787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4/28/17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4/28/17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4/28/17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4/28/17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4/28/17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mQYdE41hT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bTDGJxUdXo&amp;feature=youtu.b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CAFOs: Plaguing North Carolina Communities of Color</a:t>
            </a:r>
            <a:endParaRPr lang="en-US" sz="4400" dirty="0"/>
          </a:p>
        </p:txBody>
      </p:sp>
      <p:sp>
        <p:nvSpPr>
          <p:cNvPr id="3" name="Subtitle 2"/>
          <p:cNvSpPr>
            <a:spLocks noGrp="1"/>
          </p:cNvSpPr>
          <p:nvPr>
            <p:ph type="subTitle" idx="1"/>
          </p:nvPr>
        </p:nvSpPr>
        <p:spPr/>
        <p:txBody>
          <a:bodyPr>
            <a:normAutofit lnSpcReduction="10000"/>
          </a:bodyPr>
          <a:lstStyle/>
          <a:p>
            <a:r>
              <a:rPr lang="en-US" dirty="0" smtClean="0">
                <a:latin typeface="Century Gothic"/>
                <a:cs typeface="Century Gothic"/>
              </a:rPr>
              <a:t>Christine Ball-Blakely</a:t>
            </a:r>
          </a:p>
          <a:p>
            <a:r>
              <a:rPr lang="en-US" dirty="0" smtClean="0">
                <a:latin typeface="Century Gothic"/>
                <a:cs typeface="Century Gothic"/>
              </a:rPr>
              <a:t>April 12, 2017</a:t>
            </a:r>
            <a:endParaRPr lang="en-US" dirty="0">
              <a:latin typeface="Century Gothic"/>
              <a:cs typeface="Century Gothic"/>
            </a:endParaRPr>
          </a:p>
        </p:txBody>
      </p:sp>
      <p:pic>
        <p:nvPicPr>
          <p:cNvPr id="4" name="Picture 3" descr="north-carolina-state-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624" y="527963"/>
            <a:ext cx="4445000" cy="2006600"/>
          </a:xfrm>
          <a:prstGeom prst="rect">
            <a:avLst/>
          </a:prstGeom>
        </p:spPr>
      </p:pic>
    </p:spTree>
    <p:extLst>
      <p:ext uri="{BB962C8B-B14F-4D97-AF65-F5344CB8AC3E}">
        <p14:creationId xmlns:p14="http://schemas.microsoft.com/office/powerpoint/2010/main" val="19919025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Belt”</a:t>
            </a:r>
            <a:endParaRPr lang="en-US" dirty="0"/>
          </a:p>
        </p:txBody>
      </p:sp>
      <p:pic>
        <p:nvPicPr>
          <p:cNvPr id="4" name="Content Placeholder 3" descr="800px-BlackbeltUS.PNG"/>
          <p:cNvPicPr>
            <a:picLocks noGrp="1" noChangeAspect="1"/>
          </p:cNvPicPr>
          <p:nvPr>
            <p:ph idx="1"/>
          </p:nvPr>
        </p:nvPicPr>
        <p:blipFill>
          <a:blip r:embed="rId2">
            <a:extLst>
              <a:ext uri="{28A0092B-C50C-407E-A947-70E740481C1C}">
                <a14:useLocalDpi xmlns:a14="http://schemas.microsoft.com/office/drawing/2010/main" val="0"/>
              </a:ext>
            </a:extLst>
          </a:blip>
          <a:srcRect l="-16971" r="-16971"/>
          <a:stretch>
            <a:fillRect/>
          </a:stretch>
        </p:blipFill>
        <p:spPr/>
      </p:pic>
    </p:spTree>
    <p:extLst>
      <p:ext uri="{BB962C8B-B14F-4D97-AF65-F5344CB8AC3E}">
        <p14:creationId xmlns:p14="http://schemas.microsoft.com/office/powerpoint/2010/main" val="19378680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“Black Belt”</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latin typeface="Century Gothic"/>
                <a:cs typeface="Century Gothic"/>
              </a:rPr>
              <a:t>“</a:t>
            </a:r>
            <a:r>
              <a:rPr lang="en-US" i="1" dirty="0" smtClean="0">
                <a:latin typeface="Century Gothic"/>
                <a:cs typeface="Century Gothic"/>
              </a:rPr>
              <a:t>So </a:t>
            </a:r>
            <a:r>
              <a:rPr lang="en-US" i="1" dirty="0">
                <a:latin typeface="Century Gothic"/>
                <a:cs typeface="Century Gothic"/>
              </a:rPr>
              <a:t>far as I can learn, the term was first used to designate a part of the country which was distinguished by the </a:t>
            </a:r>
            <a:r>
              <a:rPr lang="en-US" i="1" dirty="0" smtClean="0">
                <a:latin typeface="Century Gothic"/>
                <a:cs typeface="Century Gothic"/>
              </a:rPr>
              <a:t>color </a:t>
            </a:r>
            <a:r>
              <a:rPr lang="en-US" i="1" dirty="0">
                <a:latin typeface="Century Gothic"/>
                <a:cs typeface="Century Gothic"/>
              </a:rPr>
              <a:t>of the soil. The part of the country possessing this thick, dark, and </a:t>
            </a:r>
            <a:r>
              <a:rPr lang="en-US" i="1" dirty="0" smtClean="0">
                <a:latin typeface="Century Gothic"/>
                <a:cs typeface="Century Gothic"/>
              </a:rPr>
              <a:t>naturally </a:t>
            </a:r>
            <a:r>
              <a:rPr lang="en-US" i="1" dirty="0">
                <a:latin typeface="Century Gothic"/>
                <a:cs typeface="Century Gothic"/>
              </a:rPr>
              <a:t>rich soil was, of course, the part of the South where the slaves were most profitable, and consequently they were taken there in the largest numbers. Later, and especially since the war, the term seems to be used wholly in a political sense — that is, to designate the counties where the black people outnumber the white</a:t>
            </a:r>
            <a:r>
              <a:rPr lang="en-US" dirty="0" smtClean="0">
                <a:latin typeface="Century Gothic"/>
                <a:cs typeface="Century Gothic"/>
              </a:rPr>
              <a:t>.” – Booker T. Washington, 1901</a:t>
            </a:r>
          </a:p>
        </p:txBody>
      </p:sp>
    </p:spTree>
    <p:extLst>
      <p:ext uri="{BB962C8B-B14F-4D97-AF65-F5344CB8AC3E}">
        <p14:creationId xmlns:p14="http://schemas.microsoft.com/office/powerpoint/2010/main" val="40435274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Belt”</a:t>
            </a:r>
            <a:endParaRPr lang="en-US" dirty="0"/>
          </a:p>
        </p:txBody>
      </p:sp>
      <p:pic>
        <p:nvPicPr>
          <p:cNvPr id="4" name="Picture 3" descr="150126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015" y="476296"/>
            <a:ext cx="4400096" cy="2119380"/>
          </a:xfrm>
          <a:prstGeom prst="rect">
            <a:avLst/>
          </a:prstGeom>
        </p:spPr>
      </p:pic>
      <p:pic>
        <p:nvPicPr>
          <p:cNvPr id="5" name="Picture 4" descr="ehp.121-a182.g0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062" y="2738605"/>
            <a:ext cx="4366049" cy="2434072"/>
          </a:xfrm>
          <a:prstGeom prst="rect">
            <a:avLst/>
          </a:prstGeom>
        </p:spPr>
      </p:pic>
    </p:spTree>
    <p:extLst>
      <p:ext uri="{BB962C8B-B14F-4D97-AF65-F5344CB8AC3E}">
        <p14:creationId xmlns:p14="http://schemas.microsoft.com/office/powerpoint/2010/main" val="27401447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Belt”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entury Gothic"/>
                <a:cs typeface="Century Gothic"/>
              </a:rPr>
              <a:t>Slavery</a:t>
            </a:r>
          </a:p>
          <a:p>
            <a:pPr lvl="1"/>
            <a:r>
              <a:rPr lang="en-US" dirty="0" smtClean="0">
                <a:latin typeface="Century Gothic"/>
                <a:cs typeface="Century Gothic"/>
              </a:rPr>
              <a:t>Began in 1619 in the Colonies</a:t>
            </a:r>
          </a:p>
          <a:p>
            <a:pPr lvl="1"/>
            <a:r>
              <a:rPr lang="en-US" dirty="0">
                <a:latin typeface="Century Gothic"/>
                <a:cs typeface="Century Gothic"/>
              </a:rPr>
              <a:t>O</a:t>
            </a:r>
            <a:r>
              <a:rPr lang="en-US" dirty="0" smtClean="0">
                <a:latin typeface="Century Gothic"/>
                <a:cs typeface="Century Gothic"/>
              </a:rPr>
              <a:t>fficially legalized in 1641</a:t>
            </a:r>
          </a:p>
          <a:p>
            <a:pPr lvl="1"/>
            <a:r>
              <a:rPr lang="en-US" dirty="0" smtClean="0">
                <a:latin typeface="Century Gothic"/>
                <a:cs typeface="Century Gothic"/>
              </a:rPr>
              <a:t>Plantation slavery grew after invention of cotton gin in 1973</a:t>
            </a:r>
          </a:p>
          <a:p>
            <a:pPr lvl="1"/>
            <a:r>
              <a:rPr lang="en-US" dirty="0" smtClean="0">
                <a:latin typeface="Century Gothic"/>
                <a:cs typeface="Century Gothic"/>
              </a:rPr>
              <a:t>4 million slaves by 1860s</a:t>
            </a:r>
          </a:p>
          <a:p>
            <a:pPr lvl="2"/>
            <a:r>
              <a:rPr lang="en-US" dirty="0" smtClean="0">
                <a:latin typeface="Century Gothic"/>
                <a:cs typeface="Century Gothic"/>
              </a:rPr>
              <a:t>More than half lived in plantation states</a:t>
            </a:r>
          </a:p>
          <a:p>
            <a:pPr lvl="1"/>
            <a:r>
              <a:rPr lang="en-US" dirty="0" smtClean="0">
                <a:latin typeface="Century Gothic"/>
                <a:cs typeface="Century Gothic"/>
              </a:rPr>
              <a:t>Emancipation in 1863</a:t>
            </a:r>
          </a:p>
          <a:p>
            <a:r>
              <a:rPr lang="en-US" dirty="0" smtClean="0">
                <a:latin typeface="Century Gothic"/>
                <a:cs typeface="Century Gothic"/>
              </a:rPr>
              <a:t>Sharecropping and tenant farming </a:t>
            </a:r>
          </a:p>
          <a:p>
            <a:pPr lvl="1"/>
            <a:r>
              <a:rPr lang="en-US" dirty="0" smtClean="0">
                <a:latin typeface="Century Gothic"/>
                <a:cs typeface="Century Gothic"/>
              </a:rPr>
              <a:t>Systematically deprived of farmland by discrimination in land sales and lending </a:t>
            </a:r>
          </a:p>
        </p:txBody>
      </p:sp>
    </p:spTree>
    <p:extLst>
      <p:ext uri="{BB962C8B-B14F-4D97-AF65-F5344CB8AC3E}">
        <p14:creationId xmlns:p14="http://schemas.microsoft.com/office/powerpoint/2010/main" val="3743363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Belt”</a:t>
            </a:r>
            <a:endParaRPr lang="en-US" dirty="0"/>
          </a:p>
        </p:txBody>
      </p:sp>
      <p:sp>
        <p:nvSpPr>
          <p:cNvPr id="3" name="Content Placeholder 2"/>
          <p:cNvSpPr>
            <a:spLocks noGrp="1"/>
          </p:cNvSpPr>
          <p:nvPr>
            <p:ph idx="1"/>
          </p:nvPr>
        </p:nvSpPr>
        <p:spPr/>
        <p:txBody>
          <a:bodyPr/>
          <a:lstStyle/>
          <a:p>
            <a:pPr marL="274320" lvl="1"/>
            <a:r>
              <a:rPr lang="en-US" i="1" dirty="0">
                <a:solidFill>
                  <a:schemeClr val="tx1"/>
                </a:solidFill>
                <a:latin typeface="Century Gothic"/>
                <a:cs typeface="Century Gothic"/>
              </a:rPr>
              <a:t>Proportion of African American, Hispanic, and Native American people living within three miles of a North Carolina pig CAFO are 1.54, 1.39, and 2.18 times higher, </a:t>
            </a:r>
            <a:r>
              <a:rPr lang="en-US" i="1" dirty="0" smtClean="0">
                <a:solidFill>
                  <a:schemeClr val="tx1"/>
                </a:solidFill>
                <a:latin typeface="Century Gothic"/>
                <a:cs typeface="Century Gothic"/>
              </a:rPr>
              <a:t>respectively. </a:t>
            </a:r>
            <a:r>
              <a:rPr lang="en-US" dirty="0" smtClean="0">
                <a:solidFill>
                  <a:schemeClr val="tx1"/>
                </a:solidFill>
                <a:latin typeface="Century Gothic"/>
                <a:cs typeface="Century Gothic"/>
              </a:rPr>
              <a:t>– Professor Wing</a:t>
            </a:r>
            <a:endParaRPr lang="en-US" b="1" i="1" dirty="0">
              <a:solidFill>
                <a:schemeClr val="tx1"/>
              </a:solidFill>
              <a:latin typeface="Century Gothic"/>
              <a:cs typeface="Century Gothic"/>
            </a:endParaRPr>
          </a:p>
        </p:txBody>
      </p:sp>
    </p:spTree>
    <p:extLst>
      <p:ext uri="{BB962C8B-B14F-4D97-AF65-F5344CB8AC3E}">
        <p14:creationId xmlns:p14="http://schemas.microsoft.com/office/powerpoint/2010/main" val="11412550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Belt”</a:t>
            </a:r>
            <a:endParaRPr lang="en-US" dirty="0"/>
          </a:p>
        </p:txBody>
      </p:sp>
      <p:sp>
        <p:nvSpPr>
          <p:cNvPr id="3" name="Content Placeholder 2"/>
          <p:cNvSpPr>
            <a:spLocks noGrp="1"/>
          </p:cNvSpPr>
          <p:nvPr>
            <p:ph idx="1"/>
          </p:nvPr>
        </p:nvSpPr>
        <p:spPr>
          <a:xfrm>
            <a:off x="762000" y="685800"/>
            <a:ext cx="7959466" cy="4393508"/>
          </a:xfrm>
        </p:spPr>
        <p:txBody>
          <a:bodyPr>
            <a:normAutofit fontScale="77500" lnSpcReduction="20000"/>
          </a:bodyPr>
          <a:lstStyle/>
          <a:p>
            <a:r>
              <a:rPr lang="en-US" dirty="0" smtClean="0">
                <a:latin typeface="Century Gothic"/>
                <a:cs typeface="Century Gothic"/>
              </a:rPr>
              <a:t>Communities still suffering today</a:t>
            </a:r>
          </a:p>
          <a:p>
            <a:pPr lvl="1"/>
            <a:r>
              <a:rPr lang="en-US" dirty="0" smtClean="0">
                <a:latin typeface="Century Gothic"/>
                <a:cs typeface="Century Gothic"/>
              </a:rPr>
              <a:t>High unemployment</a:t>
            </a:r>
          </a:p>
          <a:p>
            <a:pPr lvl="2"/>
            <a:r>
              <a:rPr lang="en-US" dirty="0" smtClean="0">
                <a:latin typeface="Century Gothic"/>
                <a:cs typeface="Century Gothic"/>
              </a:rPr>
              <a:t>North Carolina African Americans: 17.4%.</a:t>
            </a:r>
          </a:p>
          <a:p>
            <a:pPr lvl="2"/>
            <a:r>
              <a:rPr lang="en-US" dirty="0" smtClean="0">
                <a:latin typeface="Century Gothic"/>
                <a:cs typeface="Century Gothic"/>
              </a:rPr>
              <a:t>North Carolina Caucasians: 8.7%</a:t>
            </a:r>
          </a:p>
          <a:p>
            <a:pPr lvl="1"/>
            <a:r>
              <a:rPr lang="en-US" dirty="0" smtClean="0">
                <a:latin typeface="Century Gothic"/>
                <a:cs typeface="Century Gothic"/>
              </a:rPr>
              <a:t>High poverty rate</a:t>
            </a:r>
          </a:p>
          <a:p>
            <a:pPr lvl="2"/>
            <a:r>
              <a:rPr lang="en-US" dirty="0" smtClean="0">
                <a:latin typeface="Century Gothic"/>
                <a:cs typeface="Century Gothic"/>
              </a:rPr>
              <a:t>North Carolina African Americans: 27.7%</a:t>
            </a:r>
          </a:p>
          <a:p>
            <a:pPr lvl="2"/>
            <a:r>
              <a:rPr lang="en-US" dirty="0" smtClean="0">
                <a:latin typeface="Century Gothic"/>
                <a:cs typeface="Century Gothic"/>
              </a:rPr>
              <a:t>North Carolina Caucasians: 11.8%</a:t>
            </a:r>
          </a:p>
          <a:p>
            <a:pPr lvl="1"/>
            <a:r>
              <a:rPr lang="en-US" dirty="0" smtClean="0">
                <a:latin typeface="Century Gothic"/>
                <a:cs typeface="Century Gothic"/>
              </a:rPr>
              <a:t>Low median income</a:t>
            </a:r>
          </a:p>
          <a:p>
            <a:pPr lvl="2"/>
            <a:r>
              <a:rPr lang="en-US" dirty="0" smtClean="0">
                <a:latin typeface="Century Gothic"/>
                <a:cs typeface="Century Gothic"/>
              </a:rPr>
              <a:t>North Carolina African Americans: $30, 952</a:t>
            </a:r>
          </a:p>
          <a:p>
            <a:pPr lvl="2"/>
            <a:r>
              <a:rPr lang="en-US" dirty="0" smtClean="0">
                <a:latin typeface="Century Gothic"/>
                <a:cs typeface="Century Gothic"/>
              </a:rPr>
              <a:t>North Carolina Caucasians: $49,383</a:t>
            </a:r>
          </a:p>
          <a:p>
            <a:pPr lvl="1"/>
            <a:r>
              <a:rPr lang="en-US" dirty="0" smtClean="0">
                <a:latin typeface="Century Gothic"/>
                <a:cs typeface="Century Gothic"/>
              </a:rPr>
              <a:t>High infant mortality</a:t>
            </a:r>
          </a:p>
          <a:p>
            <a:pPr lvl="2"/>
            <a:r>
              <a:rPr lang="en-US" dirty="0" smtClean="0">
                <a:latin typeface="Century Gothic"/>
                <a:cs typeface="Century Gothic"/>
              </a:rPr>
              <a:t>Black Belt = 125% of that in the non-South</a:t>
            </a:r>
          </a:p>
          <a:p>
            <a:pPr lvl="2"/>
            <a:r>
              <a:rPr lang="en-US" dirty="0" smtClean="0">
                <a:latin typeface="Century Gothic"/>
                <a:cs typeface="Century Gothic"/>
              </a:rPr>
              <a:t>Black Belt = 133% of that in the rest of the South</a:t>
            </a:r>
          </a:p>
          <a:p>
            <a:pPr lvl="1"/>
            <a:r>
              <a:rPr lang="en-US" dirty="0" smtClean="0">
                <a:latin typeface="Century Gothic"/>
                <a:cs typeface="Century Gothic"/>
              </a:rPr>
              <a:t>Low educational attainment  </a:t>
            </a:r>
          </a:p>
          <a:p>
            <a:pPr lvl="1"/>
            <a:r>
              <a:rPr lang="en-US" dirty="0" smtClean="0">
                <a:latin typeface="Century Gothic"/>
                <a:cs typeface="Century Gothic"/>
              </a:rPr>
              <a:t>Sub-par healthcare</a:t>
            </a:r>
          </a:p>
          <a:p>
            <a:pPr lvl="1"/>
            <a:r>
              <a:rPr lang="en-US" dirty="0" smtClean="0">
                <a:latin typeface="Century Gothic"/>
                <a:cs typeface="Century Gothic"/>
              </a:rPr>
              <a:t>Low quality housing </a:t>
            </a:r>
          </a:p>
        </p:txBody>
      </p:sp>
    </p:spTree>
    <p:extLst>
      <p:ext uri="{BB962C8B-B14F-4D97-AF65-F5344CB8AC3E}">
        <p14:creationId xmlns:p14="http://schemas.microsoft.com/office/powerpoint/2010/main" val="35149653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Effects</a:t>
            </a:r>
            <a:endParaRPr lang="en-US" dirty="0"/>
          </a:p>
        </p:txBody>
      </p:sp>
      <p:pic>
        <p:nvPicPr>
          <p:cNvPr id="4" name="Content Placeholder 3" descr="b761c33b964ab7664d5d0df9f9aa706c.jpg"/>
          <p:cNvPicPr>
            <a:picLocks noGrp="1" noChangeAspect="1"/>
          </p:cNvPicPr>
          <p:nvPr>
            <p:ph idx="1"/>
          </p:nvPr>
        </p:nvPicPr>
        <p:blipFill>
          <a:blip r:embed="rId2">
            <a:extLst>
              <a:ext uri="{28A0092B-C50C-407E-A947-70E740481C1C}">
                <a14:useLocalDpi xmlns:a14="http://schemas.microsoft.com/office/drawing/2010/main" val="0"/>
              </a:ext>
            </a:extLst>
          </a:blip>
          <a:srcRect l="-47059" r="-47059"/>
          <a:stretch>
            <a:fillRect/>
          </a:stretch>
        </p:blipFill>
        <p:spPr/>
      </p:pic>
    </p:spTree>
    <p:extLst>
      <p:ext uri="{BB962C8B-B14F-4D97-AF65-F5344CB8AC3E}">
        <p14:creationId xmlns:p14="http://schemas.microsoft.com/office/powerpoint/2010/main" val="19810230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 </a:t>
            </a:r>
            <a:br>
              <a:rPr lang="en-US" dirty="0" smtClean="0"/>
            </a:br>
            <a:r>
              <a:rPr lang="en-US" dirty="0" smtClean="0"/>
              <a:t>Well Water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latin typeface="Century Gothic"/>
                <a:cs typeface="Century Gothic"/>
              </a:rPr>
              <a:t>High level of reliance on wells for drinking water</a:t>
            </a:r>
          </a:p>
          <a:p>
            <a:pPr lvl="1"/>
            <a:r>
              <a:rPr lang="en-US" dirty="0" smtClean="0">
                <a:latin typeface="Century Gothic"/>
                <a:cs typeface="Century Gothic"/>
              </a:rPr>
              <a:t>3 million in North Carolina</a:t>
            </a:r>
          </a:p>
          <a:p>
            <a:pPr lvl="1"/>
            <a:r>
              <a:rPr lang="en-US" dirty="0">
                <a:latin typeface="Century Gothic"/>
                <a:cs typeface="Century Gothic"/>
              </a:rPr>
              <a:t>H</a:t>
            </a:r>
            <a:r>
              <a:rPr lang="en-US" dirty="0" smtClean="0">
                <a:latin typeface="Century Gothic"/>
                <a:cs typeface="Century Gothic"/>
              </a:rPr>
              <a:t>igh water tables + unlined wells = dangerous</a:t>
            </a:r>
          </a:p>
          <a:p>
            <a:pPr lvl="1"/>
            <a:r>
              <a:rPr lang="en-US" dirty="0" smtClean="0">
                <a:latin typeface="Century Gothic"/>
                <a:cs typeface="Century Gothic"/>
              </a:rPr>
              <a:t>No mandated oversight of water quality for private wells</a:t>
            </a:r>
          </a:p>
          <a:p>
            <a:r>
              <a:rPr lang="en-US" dirty="0">
                <a:latin typeface="Century Gothic"/>
                <a:cs typeface="Century Gothic"/>
              </a:rPr>
              <a:t>Nitrates</a:t>
            </a:r>
          </a:p>
          <a:p>
            <a:pPr lvl="1"/>
            <a:r>
              <a:rPr lang="en-US" dirty="0" smtClean="0">
                <a:latin typeface="Century Gothic"/>
                <a:cs typeface="Century Gothic"/>
              </a:rPr>
              <a:t>North Carolina wells </a:t>
            </a:r>
            <a:r>
              <a:rPr lang="en-US" dirty="0">
                <a:latin typeface="Century Gothic"/>
                <a:cs typeface="Century Gothic"/>
              </a:rPr>
              <a:t>near CAFOs have elevated nitrates</a:t>
            </a:r>
          </a:p>
          <a:p>
            <a:pPr lvl="1"/>
            <a:r>
              <a:rPr lang="en-US" dirty="0">
                <a:latin typeface="Century Gothic"/>
                <a:cs typeface="Century Gothic"/>
              </a:rPr>
              <a:t>“Blue Baby Syndrome”	</a:t>
            </a:r>
          </a:p>
          <a:p>
            <a:pPr lvl="2"/>
            <a:r>
              <a:rPr lang="en-US" dirty="0">
                <a:latin typeface="Century Gothic"/>
                <a:cs typeface="Century Gothic"/>
              </a:rPr>
              <a:t>Nitrates oxidize iron in hemoglobin in red blood cells to </a:t>
            </a:r>
            <a:r>
              <a:rPr lang="en-US" dirty="0" err="1">
                <a:latin typeface="Century Gothic"/>
                <a:cs typeface="Century Gothic"/>
              </a:rPr>
              <a:t>methemoglobin</a:t>
            </a:r>
            <a:endParaRPr lang="en-US" dirty="0">
              <a:latin typeface="Century Gothic"/>
              <a:cs typeface="Century Gothic"/>
            </a:endParaRPr>
          </a:p>
          <a:p>
            <a:pPr lvl="2"/>
            <a:r>
              <a:rPr lang="en-US" dirty="0">
                <a:latin typeface="Century Gothic"/>
                <a:cs typeface="Century Gothic"/>
              </a:rPr>
              <a:t>Babies cannot convert </a:t>
            </a:r>
            <a:r>
              <a:rPr lang="en-US" dirty="0" err="1">
                <a:latin typeface="Century Gothic"/>
                <a:cs typeface="Century Gothic"/>
              </a:rPr>
              <a:t>methemoglobin</a:t>
            </a:r>
            <a:r>
              <a:rPr lang="en-US" dirty="0">
                <a:latin typeface="Century Gothic"/>
                <a:cs typeface="Century Gothic"/>
              </a:rPr>
              <a:t> back to hemoglobin quickly enough, which hinders ability of blood to carry </a:t>
            </a:r>
            <a:r>
              <a:rPr lang="en-US" dirty="0" smtClean="0">
                <a:latin typeface="Century Gothic"/>
                <a:cs typeface="Century Gothic"/>
              </a:rPr>
              <a:t>oxygen</a:t>
            </a:r>
            <a:endParaRPr lang="en-US" dirty="0">
              <a:latin typeface="Century Gothic"/>
              <a:cs typeface="Century Gothic"/>
            </a:endParaRPr>
          </a:p>
        </p:txBody>
      </p:sp>
    </p:spTree>
    <p:extLst>
      <p:ext uri="{BB962C8B-B14F-4D97-AF65-F5344CB8AC3E}">
        <p14:creationId xmlns:p14="http://schemas.microsoft.com/office/powerpoint/2010/main" val="9217656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a:t>
            </a:r>
            <a:br>
              <a:rPr lang="en-US" dirty="0" smtClean="0"/>
            </a:br>
            <a:r>
              <a:rPr lang="en-US" dirty="0" smtClean="0"/>
              <a:t>Water Pollution</a:t>
            </a:r>
            <a:endParaRPr lang="en-US" dirty="0"/>
          </a:p>
        </p:txBody>
      </p:sp>
      <p:sp>
        <p:nvSpPr>
          <p:cNvPr id="3" name="Content Placeholder 2"/>
          <p:cNvSpPr>
            <a:spLocks noGrp="1"/>
          </p:cNvSpPr>
          <p:nvPr>
            <p:ph idx="1"/>
          </p:nvPr>
        </p:nvSpPr>
        <p:spPr/>
        <p:txBody>
          <a:bodyPr>
            <a:normAutofit fontScale="70000" lnSpcReduction="20000"/>
          </a:bodyPr>
          <a:lstStyle/>
          <a:p>
            <a:r>
              <a:rPr lang="en-US" sz="3100" dirty="0" smtClean="0">
                <a:latin typeface="Century Gothic"/>
                <a:cs typeface="Century Gothic"/>
              </a:rPr>
              <a:t>Pathogens</a:t>
            </a:r>
          </a:p>
          <a:p>
            <a:pPr lvl="1"/>
            <a:r>
              <a:rPr lang="en-US" sz="2600" dirty="0" smtClean="0">
                <a:latin typeface="Century Gothic"/>
                <a:cs typeface="Century Gothic"/>
              </a:rPr>
              <a:t>Nausea</a:t>
            </a:r>
          </a:p>
          <a:p>
            <a:pPr lvl="1"/>
            <a:r>
              <a:rPr lang="en-US" sz="2600" dirty="0" smtClean="0">
                <a:latin typeface="Century Gothic"/>
                <a:cs typeface="Century Gothic"/>
              </a:rPr>
              <a:t>Vomiting</a:t>
            </a:r>
          </a:p>
          <a:p>
            <a:pPr lvl="1"/>
            <a:r>
              <a:rPr lang="en-US" sz="2600" dirty="0" smtClean="0">
                <a:latin typeface="Century Gothic"/>
                <a:cs typeface="Century Gothic"/>
              </a:rPr>
              <a:t>Fever</a:t>
            </a:r>
          </a:p>
          <a:p>
            <a:pPr lvl="1"/>
            <a:r>
              <a:rPr lang="en-US" sz="2600" dirty="0" smtClean="0">
                <a:latin typeface="Century Gothic"/>
                <a:cs typeface="Century Gothic"/>
              </a:rPr>
              <a:t>Diarrhea</a:t>
            </a:r>
          </a:p>
          <a:p>
            <a:pPr lvl="1"/>
            <a:r>
              <a:rPr lang="en-US" sz="2600" dirty="0" smtClean="0">
                <a:latin typeface="Century Gothic"/>
                <a:cs typeface="Century Gothic"/>
              </a:rPr>
              <a:t>Muscle pain</a:t>
            </a:r>
          </a:p>
          <a:p>
            <a:pPr lvl="1"/>
            <a:r>
              <a:rPr lang="en-US" sz="2600" dirty="0" smtClean="0">
                <a:latin typeface="Century Gothic"/>
                <a:cs typeface="Century Gothic"/>
              </a:rPr>
              <a:t>Kidney failure</a:t>
            </a:r>
          </a:p>
          <a:p>
            <a:pPr lvl="1"/>
            <a:r>
              <a:rPr lang="en-US" sz="2600" dirty="0" smtClean="0">
                <a:latin typeface="Century Gothic"/>
                <a:cs typeface="Century Gothic"/>
              </a:rPr>
              <a:t>Death</a:t>
            </a:r>
          </a:p>
          <a:p>
            <a:r>
              <a:rPr lang="en-US" sz="3100" dirty="0" smtClean="0">
                <a:latin typeface="Century Gothic"/>
                <a:cs typeface="Century Gothic"/>
              </a:rPr>
              <a:t>Increased risk for those with compromised immune systems</a:t>
            </a:r>
          </a:p>
          <a:p>
            <a:pPr lvl="1"/>
            <a:r>
              <a:rPr lang="en-US" sz="2600" dirty="0" smtClean="0">
                <a:latin typeface="Century Gothic"/>
                <a:cs typeface="Century Gothic"/>
              </a:rPr>
              <a:t>Children, pregnant women, the elderly</a:t>
            </a:r>
          </a:p>
          <a:p>
            <a:pPr lvl="1"/>
            <a:r>
              <a:rPr lang="en-US" sz="2600" dirty="0" smtClean="0">
                <a:latin typeface="Century Gothic"/>
                <a:cs typeface="Century Gothic"/>
              </a:rPr>
              <a:t>Those who are immunosuppressed, HIV positive, or are undergoing chemotherapy</a:t>
            </a:r>
          </a:p>
        </p:txBody>
      </p:sp>
    </p:spTree>
    <p:extLst>
      <p:ext uri="{BB962C8B-B14F-4D97-AF65-F5344CB8AC3E}">
        <p14:creationId xmlns:p14="http://schemas.microsoft.com/office/powerpoint/2010/main" val="41511709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a:t>
            </a:r>
            <a:br>
              <a:rPr lang="en-US" dirty="0" smtClean="0"/>
            </a:br>
            <a:r>
              <a:rPr lang="en-US" dirty="0" smtClean="0"/>
              <a:t>Water Pollution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Century Gothic"/>
                <a:cs typeface="Century Gothic"/>
              </a:rPr>
              <a:t>Viruses</a:t>
            </a:r>
          </a:p>
          <a:p>
            <a:pPr lvl="1"/>
            <a:r>
              <a:rPr lang="en-US" dirty="0" smtClean="0">
                <a:latin typeface="Century Gothic"/>
                <a:cs typeface="Century Gothic"/>
              </a:rPr>
              <a:t>Can produce novel, exciting viruses!</a:t>
            </a:r>
          </a:p>
          <a:p>
            <a:pPr lvl="2"/>
            <a:r>
              <a:rPr lang="en-US" dirty="0" smtClean="0">
                <a:latin typeface="Century Gothic"/>
                <a:cs typeface="Century Gothic"/>
              </a:rPr>
              <a:t>H1N1 suspected to have spawned at pig CAFO in Mexico</a:t>
            </a:r>
          </a:p>
          <a:p>
            <a:pPr lvl="1"/>
            <a:r>
              <a:rPr lang="en-US" dirty="0" smtClean="0">
                <a:latin typeface="Century Gothic"/>
                <a:cs typeface="Century Gothic"/>
              </a:rPr>
              <a:t>CAFOs not required to test for new viruses</a:t>
            </a:r>
          </a:p>
          <a:p>
            <a:r>
              <a:rPr lang="en-US" dirty="0" smtClean="0">
                <a:latin typeface="Century Gothic"/>
                <a:cs typeface="Century Gothic"/>
              </a:rPr>
              <a:t>Antibiotics</a:t>
            </a:r>
          </a:p>
          <a:p>
            <a:pPr lvl="1"/>
            <a:r>
              <a:rPr lang="en-US" dirty="0" smtClean="0">
                <a:latin typeface="Century Gothic"/>
                <a:cs typeface="Century Gothic"/>
              </a:rPr>
              <a:t>70% of all administration in U.S. is to animals</a:t>
            </a:r>
          </a:p>
          <a:p>
            <a:pPr lvl="2"/>
            <a:r>
              <a:rPr lang="en-US" dirty="0" smtClean="0">
                <a:latin typeface="Century Gothic"/>
                <a:cs typeface="Century Gothic"/>
              </a:rPr>
              <a:t>Additives in feed</a:t>
            </a:r>
          </a:p>
          <a:p>
            <a:pPr lvl="1"/>
            <a:r>
              <a:rPr lang="en-US" dirty="0" smtClean="0">
                <a:latin typeface="Century Gothic"/>
                <a:cs typeface="Century Gothic"/>
              </a:rPr>
              <a:t>Not fully metabolized so -&gt; manure</a:t>
            </a:r>
          </a:p>
          <a:p>
            <a:pPr lvl="1"/>
            <a:r>
              <a:rPr lang="en-US" dirty="0" smtClean="0">
                <a:latin typeface="Century Gothic"/>
                <a:cs typeface="Century Gothic"/>
              </a:rPr>
              <a:t>Causes antibiotics to be less effective for humans</a:t>
            </a:r>
          </a:p>
          <a:p>
            <a:pPr lvl="1"/>
            <a:r>
              <a:rPr lang="en-US" dirty="0" smtClean="0">
                <a:latin typeface="Century Gothic"/>
                <a:cs typeface="Century Gothic"/>
              </a:rPr>
              <a:t>Leads to development of antibiotic-resistant microbes</a:t>
            </a:r>
          </a:p>
          <a:p>
            <a:pPr lvl="1"/>
            <a:r>
              <a:rPr lang="en-US" dirty="0" smtClean="0">
                <a:latin typeface="Century Gothic"/>
                <a:cs typeface="Century Gothic"/>
              </a:rPr>
              <a:t>Risk to humans compounded by eating meat</a:t>
            </a:r>
          </a:p>
        </p:txBody>
      </p:sp>
    </p:spTree>
    <p:extLst>
      <p:ext uri="{BB962C8B-B14F-4D97-AF65-F5344CB8AC3E}">
        <p14:creationId xmlns:p14="http://schemas.microsoft.com/office/powerpoint/2010/main" val="10657511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761999" y="685799"/>
            <a:ext cx="7751893" cy="4631941"/>
          </a:xfrm>
        </p:spPr>
        <p:txBody>
          <a:bodyPr>
            <a:normAutofit/>
          </a:bodyPr>
          <a:lstStyle/>
          <a:p>
            <a:r>
              <a:rPr lang="en-US" b="1" dirty="0" smtClean="0">
                <a:solidFill>
                  <a:schemeClr val="tx1"/>
                </a:solidFill>
                <a:latin typeface="Century Gothic"/>
                <a:cs typeface="Century Gothic"/>
              </a:rPr>
              <a:t>1. Recap of the Problem</a:t>
            </a:r>
          </a:p>
          <a:p>
            <a:pPr lvl="1"/>
            <a:r>
              <a:rPr lang="en-US" dirty="0" smtClean="0">
                <a:solidFill>
                  <a:schemeClr val="tx1"/>
                </a:solidFill>
                <a:latin typeface="Century Gothic"/>
                <a:cs typeface="Century Gothic"/>
              </a:rPr>
              <a:t>CAFOs pollute, sicken, and impoverish</a:t>
            </a:r>
          </a:p>
          <a:p>
            <a:r>
              <a:rPr lang="en-US" b="1" dirty="0" smtClean="0">
                <a:solidFill>
                  <a:schemeClr val="tx1"/>
                </a:solidFill>
                <a:latin typeface="Century Gothic"/>
                <a:cs typeface="Century Gothic"/>
              </a:rPr>
              <a:t>2. Impacted North Carolina Communities </a:t>
            </a:r>
          </a:p>
          <a:p>
            <a:r>
              <a:rPr lang="en-US" b="1" dirty="0" smtClean="0">
                <a:solidFill>
                  <a:schemeClr val="tx1"/>
                </a:solidFill>
                <a:latin typeface="Century Gothic"/>
                <a:cs typeface="Century Gothic"/>
              </a:rPr>
              <a:t>3. Health Effects of CAFOs </a:t>
            </a:r>
          </a:p>
          <a:p>
            <a:r>
              <a:rPr lang="en-US" b="1" dirty="0" smtClean="0">
                <a:latin typeface="Century Gothic"/>
                <a:cs typeface="Century Gothic"/>
              </a:rPr>
              <a:t>4. Economic Effects of CAFOs</a:t>
            </a:r>
          </a:p>
          <a:p>
            <a:r>
              <a:rPr lang="en-US" b="1" dirty="0" smtClean="0">
                <a:latin typeface="Century Gothic"/>
                <a:cs typeface="Century Gothic"/>
              </a:rPr>
              <a:t>5. Lackluster Regulation</a:t>
            </a:r>
          </a:p>
          <a:p>
            <a:r>
              <a:rPr lang="en-US" b="1" dirty="0" smtClean="0">
                <a:latin typeface="Century Gothic"/>
                <a:cs typeface="Century Gothic"/>
              </a:rPr>
              <a:t>6. $pecial Interests and $</a:t>
            </a:r>
            <a:r>
              <a:rPr lang="en-US" b="1" dirty="0" err="1" smtClean="0">
                <a:latin typeface="Century Gothic"/>
                <a:cs typeface="Century Gothic"/>
              </a:rPr>
              <a:t>ubsidies</a:t>
            </a:r>
            <a:endParaRPr lang="en-US" b="1" dirty="0" smtClean="0">
              <a:latin typeface="Century Gothic"/>
              <a:cs typeface="Century Gothic"/>
            </a:endParaRPr>
          </a:p>
          <a:p>
            <a:r>
              <a:rPr lang="en-US" b="1" dirty="0" smtClean="0">
                <a:latin typeface="Century Gothic"/>
                <a:cs typeface="Century Gothic"/>
              </a:rPr>
              <a:t>7. Impacted Communities Fight Back</a:t>
            </a:r>
          </a:p>
          <a:p>
            <a:r>
              <a:rPr lang="en-US" b="1" dirty="0" smtClean="0">
                <a:latin typeface="Century Gothic"/>
                <a:cs typeface="Century Gothic"/>
              </a:rPr>
              <a:t>8. Next steps?</a:t>
            </a:r>
          </a:p>
        </p:txBody>
      </p:sp>
    </p:spTree>
    <p:extLst>
      <p:ext uri="{BB962C8B-B14F-4D97-AF65-F5344CB8AC3E}">
        <p14:creationId xmlns:p14="http://schemas.microsoft.com/office/powerpoint/2010/main" val="41646123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a:t>
            </a:r>
            <a:br>
              <a:rPr lang="en-US" dirty="0" smtClean="0"/>
            </a:br>
            <a:r>
              <a:rPr lang="en-US" dirty="0" smtClean="0"/>
              <a:t>Air Pollution</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i="1" dirty="0" smtClean="0">
                <a:latin typeface="Century Gothic"/>
                <a:cs typeface="Century Gothic"/>
              </a:rPr>
              <a:t>“</a:t>
            </a:r>
            <a:r>
              <a:rPr lang="en-US" i="1" dirty="0">
                <a:latin typeface="Century Gothic"/>
                <a:cs typeface="Century Gothic"/>
              </a:rPr>
              <a:t>The oxygen-deficient, toxic, and/or explosive atmosphere which can develop in a manure pit has claimed many lives</a:t>
            </a:r>
            <a:r>
              <a:rPr lang="en-US" i="1" dirty="0" smtClean="0">
                <a:latin typeface="Century Gothic"/>
                <a:cs typeface="Century Gothic"/>
              </a:rPr>
              <a:t>. . . . On </a:t>
            </a:r>
            <a:r>
              <a:rPr lang="en-US" i="1" dirty="0">
                <a:latin typeface="Century Gothic"/>
                <a:cs typeface="Century Gothic"/>
              </a:rPr>
              <a:t>a late summer afternoon, a farm worker entered a 10-foot-deep manure pit on his family's farm to make a repair. While attempting to climb out of the pit, he was overcome and fell to the bottom. His 15-year-old nephew then entered the pit to attempt a rescue. He too was overcome and collapsed. The boy's father, his cousin, and his grandfather, the farm owner, then entered the pit one by one, attempting to rescue him and his uncle. Tragically all five family members died</a:t>
            </a:r>
            <a:r>
              <a:rPr lang="en-US" i="1" dirty="0" smtClean="0">
                <a:latin typeface="Century Gothic"/>
                <a:cs typeface="Century Gothic"/>
              </a:rPr>
              <a:t>.”</a:t>
            </a:r>
            <a:endParaRPr lang="en-US" i="1" dirty="0">
              <a:latin typeface="Century Gothic"/>
              <a:cs typeface="Century Gothic"/>
            </a:endParaRPr>
          </a:p>
        </p:txBody>
      </p:sp>
    </p:spTree>
    <p:extLst>
      <p:ext uri="{BB962C8B-B14F-4D97-AF65-F5344CB8AC3E}">
        <p14:creationId xmlns:p14="http://schemas.microsoft.com/office/powerpoint/2010/main" val="27329406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a:t>
            </a:r>
            <a:br>
              <a:rPr lang="en-US" dirty="0" smtClean="0"/>
            </a:br>
            <a:r>
              <a:rPr lang="en-US" dirty="0" smtClean="0"/>
              <a:t>Air Pollution</a:t>
            </a:r>
            <a:endParaRPr lang="en-US" dirty="0"/>
          </a:p>
        </p:txBody>
      </p:sp>
      <p:pic>
        <p:nvPicPr>
          <p:cNvPr id="4" name="Content Placeholder 3" descr="images.jpeg"/>
          <p:cNvPicPr>
            <a:picLocks noGrp="1" noChangeAspect="1"/>
          </p:cNvPicPr>
          <p:nvPr>
            <p:ph idx="1"/>
          </p:nvPr>
        </p:nvPicPr>
        <p:blipFill>
          <a:blip r:embed="rId3">
            <a:extLst>
              <a:ext uri="{28A0092B-C50C-407E-A947-70E740481C1C}">
                <a14:useLocalDpi xmlns:a14="http://schemas.microsoft.com/office/drawing/2010/main" val="0"/>
              </a:ext>
            </a:extLst>
          </a:blip>
          <a:srcRect l="-18705" r="-18705"/>
          <a:stretch>
            <a:fillRect/>
          </a:stretch>
        </p:blipFill>
        <p:spPr/>
      </p:pic>
    </p:spTree>
    <p:extLst>
      <p:ext uri="{BB962C8B-B14F-4D97-AF65-F5344CB8AC3E}">
        <p14:creationId xmlns:p14="http://schemas.microsoft.com/office/powerpoint/2010/main" val="23443121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a:t>
            </a:r>
            <a:br>
              <a:rPr lang="en-US" dirty="0" smtClean="0"/>
            </a:br>
            <a:r>
              <a:rPr lang="en-US" dirty="0" smtClean="0"/>
              <a:t>Air Pollution</a:t>
            </a:r>
            <a:endParaRPr lang="en-US" dirty="0"/>
          </a:p>
        </p:txBody>
      </p:sp>
      <p:pic>
        <p:nvPicPr>
          <p:cNvPr id="4" name="Content Placeholder 3" descr="636075944616240926-SPJ-20160823-Michael-Biadasz-Farming-Death-01.jpg"/>
          <p:cNvPicPr>
            <a:picLocks noGrp="1" noChangeAspect="1"/>
          </p:cNvPicPr>
          <p:nvPr>
            <p:ph idx="1"/>
          </p:nvPr>
        </p:nvPicPr>
        <p:blipFill>
          <a:blip r:embed="rId2">
            <a:extLst>
              <a:ext uri="{28A0092B-C50C-407E-A947-70E740481C1C}">
                <a14:useLocalDpi xmlns:a14="http://schemas.microsoft.com/office/drawing/2010/main" val="0"/>
              </a:ext>
            </a:extLst>
          </a:blip>
          <a:srcRect l="-79412" r="-79412"/>
          <a:stretch>
            <a:fillRect/>
          </a:stretch>
        </p:blipFill>
        <p:spPr/>
      </p:pic>
    </p:spTree>
    <p:extLst>
      <p:ext uri="{BB962C8B-B14F-4D97-AF65-F5344CB8AC3E}">
        <p14:creationId xmlns:p14="http://schemas.microsoft.com/office/powerpoint/2010/main" val="30936115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a:t>
            </a:r>
            <a:br>
              <a:rPr lang="en-US" dirty="0" smtClean="0"/>
            </a:br>
            <a:r>
              <a:rPr lang="en-US" dirty="0" smtClean="0"/>
              <a:t>Air Pollution</a:t>
            </a:r>
            <a:endParaRPr lang="en-US" dirty="0"/>
          </a:p>
        </p:txBody>
      </p:sp>
      <p:sp>
        <p:nvSpPr>
          <p:cNvPr id="3" name="Content Placeholder 2"/>
          <p:cNvSpPr>
            <a:spLocks noGrp="1"/>
          </p:cNvSpPr>
          <p:nvPr>
            <p:ph idx="1"/>
          </p:nvPr>
        </p:nvSpPr>
        <p:spPr/>
        <p:txBody>
          <a:bodyPr>
            <a:normAutofit/>
          </a:bodyPr>
          <a:lstStyle/>
          <a:p>
            <a:r>
              <a:rPr lang="en-US" dirty="0" smtClean="0">
                <a:latin typeface="Century Gothic"/>
                <a:cs typeface="Century Gothic"/>
              </a:rPr>
              <a:t>Disproportionate levels of:</a:t>
            </a:r>
          </a:p>
          <a:p>
            <a:pPr lvl="1"/>
            <a:r>
              <a:rPr lang="en-US" dirty="0" smtClean="0">
                <a:latin typeface="Century Gothic"/>
                <a:cs typeface="Century Gothic"/>
              </a:rPr>
              <a:t>Upper respiratory ailments</a:t>
            </a:r>
          </a:p>
          <a:p>
            <a:pPr lvl="1"/>
            <a:r>
              <a:rPr lang="en-US" dirty="0" smtClean="0">
                <a:latin typeface="Century Gothic"/>
                <a:cs typeface="Century Gothic"/>
              </a:rPr>
              <a:t>Gastrointestinal ailments</a:t>
            </a:r>
          </a:p>
          <a:p>
            <a:pPr lvl="1"/>
            <a:r>
              <a:rPr lang="en-US" dirty="0" smtClean="0">
                <a:latin typeface="Century Gothic"/>
                <a:cs typeface="Century Gothic"/>
              </a:rPr>
              <a:t>Tension</a:t>
            </a:r>
          </a:p>
          <a:p>
            <a:pPr lvl="1"/>
            <a:r>
              <a:rPr lang="en-US" dirty="0" smtClean="0">
                <a:latin typeface="Century Gothic"/>
                <a:cs typeface="Century Gothic"/>
              </a:rPr>
              <a:t>Anger</a:t>
            </a:r>
          </a:p>
          <a:p>
            <a:pPr lvl="1"/>
            <a:r>
              <a:rPr lang="en-US" dirty="0" smtClean="0">
                <a:latin typeface="Century Gothic"/>
                <a:cs typeface="Century Gothic"/>
              </a:rPr>
              <a:t>Confusion</a:t>
            </a:r>
          </a:p>
          <a:p>
            <a:pPr lvl="1"/>
            <a:r>
              <a:rPr lang="en-US" dirty="0" smtClean="0">
                <a:latin typeface="Century Gothic"/>
                <a:cs typeface="Century Gothic"/>
              </a:rPr>
              <a:t>Fatigue</a:t>
            </a:r>
          </a:p>
          <a:p>
            <a:pPr lvl="1"/>
            <a:r>
              <a:rPr lang="en-US" dirty="0" smtClean="0">
                <a:latin typeface="Century Gothic"/>
                <a:cs typeface="Century Gothic"/>
              </a:rPr>
              <a:t>Depression</a:t>
            </a:r>
          </a:p>
        </p:txBody>
      </p:sp>
    </p:spTree>
    <p:extLst>
      <p:ext uri="{BB962C8B-B14F-4D97-AF65-F5344CB8AC3E}">
        <p14:creationId xmlns:p14="http://schemas.microsoft.com/office/powerpoint/2010/main" val="8527870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a:t>
            </a:r>
            <a:br>
              <a:rPr lang="en-US" dirty="0" smtClean="0"/>
            </a:br>
            <a:r>
              <a:rPr lang="en-US" dirty="0" smtClean="0"/>
              <a:t>Air Pollution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latin typeface="Century Gothic"/>
                <a:cs typeface="Century Gothic"/>
              </a:rPr>
              <a:t> Methane</a:t>
            </a:r>
          </a:p>
          <a:p>
            <a:pPr lvl="1"/>
            <a:r>
              <a:rPr lang="en-US" dirty="0">
                <a:latin typeface="Century Gothic"/>
                <a:cs typeface="Century Gothic"/>
              </a:rPr>
              <a:t>Respiratory irritant</a:t>
            </a:r>
          </a:p>
          <a:p>
            <a:pPr lvl="1"/>
            <a:r>
              <a:rPr lang="en-US" dirty="0">
                <a:latin typeface="Century Gothic"/>
                <a:cs typeface="Century Gothic"/>
              </a:rPr>
              <a:t>Chemical burns to the respiratory tract, skin, and eyes</a:t>
            </a:r>
          </a:p>
          <a:p>
            <a:pPr lvl="1"/>
            <a:r>
              <a:rPr lang="en-US" dirty="0">
                <a:latin typeface="Century Gothic"/>
                <a:cs typeface="Century Gothic"/>
              </a:rPr>
              <a:t>Severe cough</a:t>
            </a:r>
          </a:p>
          <a:p>
            <a:pPr lvl="1"/>
            <a:r>
              <a:rPr lang="en-US" dirty="0">
                <a:latin typeface="Century Gothic"/>
                <a:cs typeface="Century Gothic"/>
              </a:rPr>
              <a:t>Chronic lung </a:t>
            </a:r>
            <a:r>
              <a:rPr lang="en-US" dirty="0" smtClean="0">
                <a:latin typeface="Century Gothic"/>
                <a:cs typeface="Century Gothic"/>
              </a:rPr>
              <a:t>disease</a:t>
            </a:r>
          </a:p>
          <a:p>
            <a:r>
              <a:rPr lang="en-US" dirty="0" smtClean="0">
                <a:latin typeface="Century Gothic"/>
                <a:cs typeface="Century Gothic"/>
              </a:rPr>
              <a:t>Hydrogen Sulfide (H2S)</a:t>
            </a:r>
          </a:p>
          <a:p>
            <a:pPr lvl="1"/>
            <a:r>
              <a:rPr lang="en-US" dirty="0" smtClean="0">
                <a:latin typeface="Century Gothic"/>
                <a:cs typeface="Century Gothic"/>
              </a:rPr>
              <a:t>Inflammation of moist membranes of eyes and respiratory tract</a:t>
            </a:r>
          </a:p>
          <a:p>
            <a:pPr lvl="1"/>
            <a:r>
              <a:rPr lang="en-US" dirty="0" smtClean="0">
                <a:latin typeface="Century Gothic"/>
                <a:cs typeface="Century Gothic"/>
              </a:rPr>
              <a:t>Olfactory neuron loss</a:t>
            </a:r>
          </a:p>
          <a:p>
            <a:pPr lvl="1"/>
            <a:r>
              <a:rPr lang="en-US" dirty="0" smtClean="0">
                <a:latin typeface="Century Gothic"/>
                <a:cs typeface="Century Gothic"/>
              </a:rPr>
              <a:t>Death</a:t>
            </a:r>
          </a:p>
          <a:p>
            <a:r>
              <a:rPr lang="en-US" dirty="0" smtClean="0">
                <a:latin typeface="Century Gothic"/>
                <a:cs typeface="Century Gothic"/>
              </a:rPr>
              <a:t>Particulate Matter (PM)</a:t>
            </a:r>
          </a:p>
          <a:p>
            <a:pPr lvl="1"/>
            <a:r>
              <a:rPr lang="en-US" dirty="0" smtClean="0">
                <a:latin typeface="Century Gothic"/>
                <a:cs typeface="Century Gothic"/>
              </a:rPr>
              <a:t>Chronic bronchitis</a:t>
            </a:r>
          </a:p>
          <a:p>
            <a:pPr lvl="1"/>
            <a:r>
              <a:rPr lang="en-US" dirty="0" smtClean="0">
                <a:latin typeface="Century Gothic"/>
                <a:cs typeface="Century Gothic"/>
              </a:rPr>
              <a:t>Chronic respiratory symptoms</a:t>
            </a:r>
          </a:p>
          <a:p>
            <a:pPr lvl="1"/>
            <a:r>
              <a:rPr lang="en-US" dirty="0" smtClean="0">
                <a:latin typeface="Century Gothic"/>
                <a:cs typeface="Century Gothic"/>
              </a:rPr>
              <a:t>Decline in lung function</a:t>
            </a:r>
          </a:p>
          <a:p>
            <a:pPr lvl="1"/>
            <a:r>
              <a:rPr lang="en-US" dirty="0" smtClean="0">
                <a:latin typeface="Century Gothic"/>
                <a:cs typeface="Century Gothic"/>
              </a:rPr>
              <a:t>Organic dust toxic syndrome </a:t>
            </a:r>
            <a:endParaRPr lang="en-US" dirty="0">
              <a:latin typeface="Century Gothic"/>
              <a:cs typeface="Century Gothic"/>
            </a:endParaRPr>
          </a:p>
        </p:txBody>
      </p:sp>
    </p:spTree>
    <p:extLst>
      <p:ext uri="{BB962C8B-B14F-4D97-AF65-F5344CB8AC3E}">
        <p14:creationId xmlns:p14="http://schemas.microsoft.com/office/powerpoint/2010/main" val="23632303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Effects:</a:t>
            </a:r>
            <a:br>
              <a:rPr lang="en-US" dirty="0" smtClean="0"/>
            </a:br>
            <a:r>
              <a:rPr lang="en-US" dirty="0" smtClean="0"/>
              <a:t>Air Pollution</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Century Gothic"/>
                <a:cs typeface="Century Gothic"/>
              </a:rPr>
              <a:t>Children are especially vulnerable</a:t>
            </a:r>
          </a:p>
          <a:p>
            <a:pPr lvl="1"/>
            <a:r>
              <a:rPr lang="en-US" dirty="0" smtClean="0">
                <a:latin typeface="Century Gothic"/>
                <a:cs typeface="Century Gothic"/>
              </a:rPr>
              <a:t>Take in 20-50% more air than adults</a:t>
            </a:r>
          </a:p>
          <a:p>
            <a:pPr lvl="1"/>
            <a:r>
              <a:rPr lang="en-US" dirty="0" smtClean="0">
                <a:latin typeface="Century Gothic"/>
                <a:cs typeface="Century Gothic"/>
              </a:rPr>
              <a:t>More susceptible to lung disease and health effects </a:t>
            </a:r>
          </a:p>
          <a:p>
            <a:pPr lvl="1"/>
            <a:r>
              <a:rPr lang="en-US" dirty="0" smtClean="0">
                <a:latin typeface="Century Gothic"/>
                <a:cs typeface="Century Gothic"/>
              </a:rPr>
              <a:t>26% of schools surveyed in North Carolina report that CAFO odors are noticeable outside school building – 8% report noticeable odors inside</a:t>
            </a:r>
          </a:p>
          <a:p>
            <a:r>
              <a:rPr lang="en-US" dirty="0" smtClean="0">
                <a:latin typeface="Century Gothic"/>
                <a:cs typeface="Century Gothic"/>
              </a:rPr>
              <a:t>Economically disadvantaged children even worse off</a:t>
            </a:r>
          </a:p>
          <a:p>
            <a:pPr lvl="1"/>
            <a:r>
              <a:rPr lang="en-US" dirty="0" smtClean="0">
                <a:latin typeface="Century Gothic"/>
                <a:cs typeface="Century Gothic"/>
              </a:rPr>
              <a:t>More likely to live near CAFO</a:t>
            </a:r>
          </a:p>
          <a:p>
            <a:pPr lvl="1"/>
            <a:r>
              <a:rPr lang="en-US" dirty="0" smtClean="0">
                <a:latin typeface="Century Gothic"/>
                <a:cs typeface="Century Gothic"/>
              </a:rPr>
              <a:t>More likely to attend school near CAFO</a:t>
            </a:r>
            <a:endParaRPr lang="en-US" dirty="0">
              <a:latin typeface="Century Gothic"/>
              <a:cs typeface="Century Gothic"/>
            </a:endParaRPr>
          </a:p>
        </p:txBody>
      </p:sp>
    </p:spTree>
    <p:extLst>
      <p:ext uri="{BB962C8B-B14F-4D97-AF65-F5344CB8AC3E}">
        <p14:creationId xmlns:p14="http://schemas.microsoft.com/office/powerpoint/2010/main" val="1927188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Effects:</a:t>
            </a:r>
            <a:br>
              <a:rPr lang="en-US" dirty="0" smtClean="0"/>
            </a:br>
            <a:r>
              <a:rPr lang="en-US" dirty="0" smtClean="0"/>
              <a:t>Property Values</a:t>
            </a:r>
            <a:endParaRPr lang="en-US" dirty="0"/>
          </a:p>
        </p:txBody>
      </p:sp>
      <p:pic>
        <p:nvPicPr>
          <p:cNvPr id="4" name="Content Placeholder 3" descr="ehp.121-a182.g001.png"/>
          <p:cNvPicPr>
            <a:picLocks noGrp="1" noChangeAspect="1"/>
          </p:cNvPicPr>
          <p:nvPr>
            <p:ph idx="1"/>
          </p:nvPr>
        </p:nvPicPr>
        <p:blipFill>
          <a:blip r:embed="rId2">
            <a:extLst>
              <a:ext uri="{28A0092B-C50C-407E-A947-70E740481C1C}">
                <a14:useLocalDpi xmlns:a14="http://schemas.microsoft.com/office/drawing/2010/main" val="0"/>
              </a:ext>
            </a:extLst>
          </a:blip>
          <a:srcRect t="10525" b="10525"/>
          <a:stretch>
            <a:fillRect/>
          </a:stretch>
        </p:blipFill>
        <p:spPr/>
      </p:pic>
    </p:spTree>
    <p:extLst>
      <p:ext uri="{BB962C8B-B14F-4D97-AF65-F5344CB8AC3E}">
        <p14:creationId xmlns:p14="http://schemas.microsoft.com/office/powerpoint/2010/main" val="33489186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Effects: </a:t>
            </a:r>
            <a:br>
              <a:rPr lang="en-US" dirty="0" smtClean="0"/>
            </a:br>
            <a:r>
              <a:rPr lang="en-US" dirty="0" smtClean="0"/>
              <a:t>Property Values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Century Gothic"/>
                <a:cs typeface="Century Gothic"/>
              </a:rPr>
              <a:t>Horrible odors</a:t>
            </a:r>
          </a:p>
          <a:p>
            <a:pPr lvl="1"/>
            <a:r>
              <a:rPr lang="en-US" dirty="0" smtClean="0">
                <a:latin typeface="Century Gothic"/>
                <a:cs typeface="Century Gothic"/>
              </a:rPr>
              <a:t>Rotten eggs and ammonia</a:t>
            </a:r>
          </a:p>
          <a:p>
            <a:r>
              <a:rPr lang="en-US" dirty="0" smtClean="0">
                <a:latin typeface="Century Gothic"/>
                <a:cs typeface="Century Gothic"/>
              </a:rPr>
              <a:t>Manure mists </a:t>
            </a:r>
          </a:p>
          <a:p>
            <a:r>
              <a:rPr lang="en-US" dirty="0" smtClean="0">
                <a:latin typeface="Century Gothic"/>
                <a:cs typeface="Century Gothic"/>
              </a:rPr>
              <a:t>Insect vectors</a:t>
            </a:r>
          </a:p>
          <a:p>
            <a:pPr lvl="1"/>
            <a:r>
              <a:rPr lang="en-US" dirty="0" smtClean="0">
                <a:latin typeface="Century Gothic"/>
                <a:cs typeface="Century Gothic"/>
              </a:rPr>
              <a:t>Flies, mosquitos, gnats </a:t>
            </a:r>
          </a:p>
          <a:p>
            <a:r>
              <a:rPr lang="en-US" dirty="0">
                <a:latin typeface="Century Gothic"/>
                <a:cs typeface="Century Gothic"/>
              </a:rPr>
              <a:t>Truck traffic</a:t>
            </a:r>
          </a:p>
          <a:p>
            <a:pPr lvl="1"/>
            <a:r>
              <a:rPr lang="en-US" dirty="0">
                <a:latin typeface="Century Gothic"/>
                <a:cs typeface="Century Gothic"/>
              </a:rPr>
              <a:t>“Dead trucks” haul dead pigs</a:t>
            </a:r>
          </a:p>
          <a:p>
            <a:pPr lvl="2"/>
            <a:r>
              <a:rPr lang="en-US" dirty="0">
                <a:latin typeface="Century Gothic"/>
                <a:cs typeface="Century Gothic"/>
              </a:rPr>
              <a:t>Noise, dust, liquid spilling from truck, bright lights</a:t>
            </a:r>
          </a:p>
          <a:p>
            <a:pPr lvl="2"/>
            <a:r>
              <a:rPr lang="en-US" dirty="0">
                <a:latin typeface="Century Gothic"/>
                <a:cs typeface="Century Gothic"/>
              </a:rPr>
              <a:t>Often the heavy traffic is at night </a:t>
            </a:r>
          </a:p>
          <a:p>
            <a:r>
              <a:rPr lang="en-US" dirty="0">
                <a:latin typeface="Century Gothic"/>
                <a:cs typeface="Century Gothic"/>
              </a:rPr>
              <a:t>Dead pigs</a:t>
            </a:r>
          </a:p>
          <a:p>
            <a:pPr lvl="1"/>
            <a:r>
              <a:rPr lang="en-US" dirty="0">
                <a:latin typeface="Century Gothic"/>
                <a:cs typeface="Century Gothic"/>
              </a:rPr>
              <a:t>Put into “dead boxes” to be trucked away, attracting buzzards </a:t>
            </a:r>
          </a:p>
        </p:txBody>
      </p:sp>
    </p:spTree>
    <p:extLst>
      <p:ext uri="{BB962C8B-B14F-4D97-AF65-F5344CB8AC3E}">
        <p14:creationId xmlns:p14="http://schemas.microsoft.com/office/powerpoint/2010/main" val="38064093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Impact: Property Values</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The closer the property, the greater the impact</a:t>
            </a:r>
          </a:p>
          <a:p>
            <a:pPr lvl="1"/>
            <a:r>
              <a:rPr lang="en-US" dirty="0" smtClean="0">
                <a:latin typeface="Century Gothic"/>
                <a:cs typeface="Century Gothic"/>
              </a:rPr>
              <a:t>Properties within 3 miles of a CAFO decrease by as much as 6.6%</a:t>
            </a:r>
          </a:p>
          <a:p>
            <a:pPr lvl="1"/>
            <a:r>
              <a:rPr lang="en-US" dirty="0" smtClean="0">
                <a:latin typeface="Century Gothic"/>
                <a:cs typeface="Century Gothic"/>
              </a:rPr>
              <a:t>Properties within 0.1 mile of a CAFO decrease by as much as 88%</a:t>
            </a:r>
          </a:p>
          <a:p>
            <a:r>
              <a:rPr lang="en-US" dirty="0" smtClean="0">
                <a:latin typeface="Century Gothic"/>
                <a:cs typeface="Century Gothic"/>
              </a:rPr>
              <a:t>Also causes property tax rates to plummet </a:t>
            </a:r>
          </a:p>
          <a:p>
            <a:pPr lvl="1"/>
            <a:r>
              <a:rPr lang="en-US" dirty="0" smtClean="0">
                <a:latin typeface="Century Gothic"/>
                <a:cs typeface="Century Gothic"/>
              </a:rPr>
              <a:t>Harms the local economy and the entire community</a:t>
            </a:r>
            <a:endParaRPr lang="en-US" dirty="0">
              <a:latin typeface="Century Gothic"/>
              <a:cs typeface="Century Gothic"/>
            </a:endParaRPr>
          </a:p>
        </p:txBody>
      </p:sp>
    </p:spTree>
    <p:extLst>
      <p:ext uri="{BB962C8B-B14F-4D97-AF65-F5344CB8AC3E}">
        <p14:creationId xmlns:p14="http://schemas.microsoft.com/office/powerpoint/2010/main" val="26006027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needs a newsflash:</a:t>
            </a:r>
            <a:br>
              <a:rPr lang="en-US" dirty="0" smtClean="0"/>
            </a:br>
            <a:r>
              <a:rPr lang="en-US" dirty="0" smtClean="0"/>
              <a:t>CAFOs are not farms</a:t>
            </a:r>
            <a:endParaRPr lang="en-US" dirty="0"/>
          </a:p>
        </p:txBody>
      </p:sp>
      <p:pic>
        <p:nvPicPr>
          <p:cNvPr id="8" name="Content Placeholder 7" descr="farmheader_1000x455px.png"/>
          <p:cNvPicPr>
            <a:picLocks noGrp="1" noChangeAspect="1"/>
          </p:cNvPicPr>
          <p:nvPr>
            <p:ph idx="1"/>
          </p:nvPr>
        </p:nvPicPr>
        <p:blipFill>
          <a:blip r:embed="rId3">
            <a:extLst>
              <a:ext uri="{28A0092B-C50C-407E-A947-70E740481C1C}">
                <a14:useLocalDpi xmlns:a14="http://schemas.microsoft.com/office/drawing/2010/main" val="0"/>
              </a:ext>
            </a:extLst>
          </a:blip>
          <a:srcRect l="5838" r="5838"/>
          <a:stretch>
            <a:fillRect/>
          </a:stretch>
        </p:blipFill>
        <p:spPr/>
      </p:pic>
    </p:spTree>
    <p:extLst>
      <p:ext uri="{BB962C8B-B14F-4D97-AF65-F5344CB8AC3E}">
        <p14:creationId xmlns:p14="http://schemas.microsoft.com/office/powerpoint/2010/main" val="549712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Big Picture: </a:t>
            </a:r>
            <a:br>
              <a:rPr lang="en-US" dirty="0" smtClean="0"/>
            </a:br>
            <a:r>
              <a:rPr lang="en-US" dirty="0" smtClean="0"/>
              <a:t>Themes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Century Gothic"/>
                <a:cs typeface="Century Gothic"/>
              </a:rPr>
              <a:t>Systemic racism</a:t>
            </a:r>
          </a:p>
          <a:p>
            <a:r>
              <a:rPr lang="en-US" dirty="0" smtClean="0">
                <a:latin typeface="Century Gothic"/>
                <a:cs typeface="Century Gothic"/>
              </a:rPr>
              <a:t>Jim Crow-style intimidation</a:t>
            </a:r>
          </a:p>
          <a:p>
            <a:pPr lvl="1"/>
            <a:r>
              <a:rPr lang="en-US" dirty="0" smtClean="0">
                <a:latin typeface="Century Gothic"/>
                <a:cs typeface="Century Gothic"/>
              </a:rPr>
              <a:t>CAFO operators usually white</a:t>
            </a:r>
          </a:p>
          <a:p>
            <a:pPr lvl="1"/>
            <a:r>
              <a:rPr lang="en-US" dirty="0" smtClean="0">
                <a:latin typeface="Century Gothic"/>
                <a:cs typeface="Century Gothic"/>
              </a:rPr>
              <a:t>Citizen activists usually African American</a:t>
            </a:r>
          </a:p>
          <a:p>
            <a:r>
              <a:rPr lang="en-US" dirty="0" smtClean="0">
                <a:latin typeface="Century Gothic"/>
                <a:cs typeface="Century Gothic"/>
              </a:rPr>
              <a:t>Poverty </a:t>
            </a:r>
          </a:p>
          <a:p>
            <a:r>
              <a:rPr lang="en-US" dirty="0" smtClean="0">
                <a:latin typeface="Century Gothic"/>
                <a:cs typeface="Century Gothic"/>
              </a:rPr>
              <a:t>Dirty money</a:t>
            </a:r>
          </a:p>
          <a:p>
            <a:r>
              <a:rPr lang="en-US" dirty="0" smtClean="0">
                <a:latin typeface="Century Gothic"/>
                <a:cs typeface="Century Gothic"/>
              </a:rPr>
              <a:t>The place of corporations in society</a:t>
            </a:r>
          </a:p>
          <a:p>
            <a:r>
              <a:rPr lang="en-US" dirty="0" smtClean="0">
                <a:latin typeface="Century Gothic"/>
                <a:cs typeface="Century Gothic"/>
              </a:rPr>
              <a:t>Non-human animal welfare</a:t>
            </a:r>
          </a:p>
          <a:p>
            <a:r>
              <a:rPr lang="en-US" dirty="0" smtClean="0">
                <a:latin typeface="Century Gothic"/>
                <a:cs typeface="Century Gothic"/>
              </a:rPr>
              <a:t>Federalism</a:t>
            </a:r>
          </a:p>
          <a:p>
            <a:r>
              <a:rPr lang="en-US" dirty="0" smtClean="0">
                <a:latin typeface="Century Gothic"/>
                <a:cs typeface="Century Gothic"/>
              </a:rPr>
              <a:t>Values</a:t>
            </a:r>
          </a:p>
          <a:p>
            <a:pPr lvl="1"/>
            <a:r>
              <a:rPr lang="en-US" dirty="0" smtClean="0">
                <a:latin typeface="Century Gothic"/>
                <a:cs typeface="Century Gothic"/>
              </a:rPr>
              <a:t>Who matters?</a:t>
            </a:r>
          </a:p>
          <a:p>
            <a:endParaRPr lang="en-US" dirty="0">
              <a:latin typeface="Century Gothic"/>
              <a:cs typeface="Century Gothic"/>
            </a:endParaRPr>
          </a:p>
        </p:txBody>
      </p:sp>
    </p:spTree>
    <p:extLst>
      <p:ext uri="{BB962C8B-B14F-4D97-AF65-F5344CB8AC3E}">
        <p14:creationId xmlns:p14="http://schemas.microsoft.com/office/powerpoint/2010/main" val="33250826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Clean Water Act</a:t>
            </a:r>
            <a:endParaRPr lang="en-US" dirty="0"/>
          </a:p>
        </p:txBody>
      </p:sp>
      <p:sp>
        <p:nvSpPr>
          <p:cNvPr id="3" name="Content Placeholder 2"/>
          <p:cNvSpPr>
            <a:spLocks noGrp="1"/>
          </p:cNvSpPr>
          <p:nvPr>
            <p:ph idx="1"/>
          </p:nvPr>
        </p:nvSpPr>
        <p:spPr>
          <a:xfrm>
            <a:off x="762000" y="685800"/>
            <a:ext cx="8034168" cy="4468204"/>
          </a:xfrm>
        </p:spPr>
        <p:txBody>
          <a:bodyPr>
            <a:normAutofit fontScale="77500" lnSpcReduction="20000"/>
          </a:bodyPr>
          <a:lstStyle/>
          <a:p>
            <a:r>
              <a:rPr lang="en-US" dirty="0" smtClean="0">
                <a:latin typeface="Century Gothic"/>
                <a:cs typeface="Century Gothic"/>
              </a:rPr>
              <a:t>Goal: To restore and maintain the chemical, physical, and biological integrity of the Nation’s waters.</a:t>
            </a:r>
          </a:p>
          <a:p>
            <a:r>
              <a:rPr lang="en-US" dirty="0" smtClean="0">
                <a:latin typeface="Century Gothic"/>
                <a:cs typeface="Century Gothic"/>
              </a:rPr>
              <a:t>§ 402: National Pollutant Discharge Elimination System (NPDES)</a:t>
            </a:r>
          </a:p>
          <a:p>
            <a:pPr lvl="1"/>
            <a:r>
              <a:rPr lang="en-US" dirty="0" smtClean="0">
                <a:latin typeface="Century Gothic"/>
                <a:cs typeface="Century Gothic"/>
              </a:rPr>
              <a:t>Administers effluent waste limitations in § 301</a:t>
            </a:r>
          </a:p>
          <a:p>
            <a:pPr lvl="1"/>
            <a:r>
              <a:rPr lang="en-US" dirty="0" smtClean="0">
                <a:latin typeface="Century Gothic"/>
                <a:cs typeface="Century Gothic"/>
              </a:rPr>
              <a:t>Prohibits discharge of pollution from point sources into navigable waters of the United States without a permit issued by EPA (or qualified state)</a:t>
            </a:r>
          </a:p>
          <a:p>
            <a:r>
              <a:rPr lang="en-US" dirty="0" smtClean="0">
                <a:latin typeface="Century Gothic"/>
                <a:cs typeface="Century Gothic"/>
              </a:rPr>
              <a:t>CAFOs = point sources under the CAFO Rule</a:t>
            </a:r>
          </a:p>
          <a:p>
            <a:r>
              <a:rPr lang="en-US" dirty="0" smtClean="0">
                <a:latin typeface="Century Gothic"/>
                <a:cs typeface="Century Gothic"/>
              </a:rPr>
              <a:t>But exceptions swallow the Rule</a:t>
            </a:r>
          </a:p>
          <a:p>
            <a:pPr lvl="1"/>
            <a:r>
              <a:rPr lang="en-US" dirty="0" smtClean="0">
                <a:latin typeface="Century Gothic"/>
                <a:cs typeface="Century Gothic"/>
              </a:rPr>
              <a:t>Only 10% of CAFOs qualify as point sources (size-based)</a:t>
            </a:r>
          </a:p>
          <a:p>
            <a:pPr lvl="1"/>
            <a:r>
              <a:rPr lang="en-US" dirty="0" err="1" smtClean="0">
                <a:latin typeface="Century Gothic"/>
                <a:cs typeface="Century Gothic"/>
              </a:rPr>
              <a:t>Stormwater</a:t>
            </a:r>
            <a:r>
              <a:rPr lang="en-US" dirty="0" smtClean="0">
                <a:latin typeface="Century Gothic"/>
                <a:cs typeface="Century Gothic"/>
              </a:rPr>
              <a:t> exemption exempts runoff</a:t>
            </a:r>
          </a:p>
          <a:p>
            <a:r>
              <a:rPr lang="en-US" dirty="0" smtClean="0">
                <a:latin typeface="Century Gothic"/>
                <a:cs typeface="Century Gothic"/>
              </a:rPr>
              <a:t>Noncompliance is rampant and enforcement is dismal</a:t>
            </a:r>
          </a:p>
          <a:p>
            <a:pPr lvl="1"/>
            <a:r>
              <a:rPr lang="en-US" dirty="0" smtClean="0">
                <a:latin typeface="Century Gothic"/>
                <a:cs typeface="Century Gothic"/>
              </a:rPr>
              <a:t>State and federal level</a:t>
            </a:r>
          </a:p>
          <a:p>
            <a:pPr lvl="1"/>
            <a:r>
              <a:rPr lang="en-US" dirty="0" smtClean="0">
                <a:latin typeface="Century Gothic"/>
                <a:cs typeface="Century Gothic"/>
              </a:rPr>
              <a:t>Lack of reliable data and resistance to efforts to get it </a:t>
            </a:r>
          </a:p>
          <a:p>
            <a:r>
              <a:rPr lang="en-US" dirty="0" smtClean="0">
                <a:latin typeface="Century Gothic"/>
                <a:cs typeface="Century Gothic"/>
              </a:rPr>
              <a:t>CWA does not regulate groundwater</a:t>
            </a:r>
          </a:p>
        </p:txBody>
      </p:sp>
    </p:spTree>
    <p:extLst>
      <p:ext uri="{BB962C8B-B14F-4D97-AF65-F5344CB8AC3E}">
        <p14:creationId xmlns:p14="http://schemas.microsoft.com/office/powerpoint/2010/main" val="21750523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Clean Air Act</a:t>
            </a:r>
            <a:endParaRPr lang="en-US" dirty="0"/>
          </a:p>
        </p:txBody>
      </p:sp>
      <p:sp>
        <p:nvSpPr>
          <p:cNvPr id="3" name="Content Placeholder 2"/>
          <p:cNvSpPr>
            <a:spLocks noGrp="1"/>
          </p:cNvSpPr>
          <p:nvPr>
            <p:ph idx="1"/>
          </p:nvPr>
        </p:nvSpPr>
        <p:spPr>
          <a:xfrm>
            <a:off x="762001" y="685800"/>
            <a:ext cx="7343174" cy="4654943"/>
          </a:xfrm>
        </p:spPr>
        <p:txBody>
          <a:bodyPr>
            <a:normAutofit fontScale="92500" lnSpcReduction="20000"/>
          </a:bodyPr>
          <a:lstStyle/>
          <a:p>
            <a:r>
              <a:rPr lang="en-US" dirty="0" smtClean="0">
                <a:latin typeface="Century Gothic"/>
                <a:cs typeface="Century Gothic"/>
              </a:rPr>
              <a:t>Goal: To prevent ambient air emissions from harming the environment and public health.</a:t>
            </a:r>
          </a:p>
          <a:p>
            <a:r>
              <a:rPr lang="en-US" dirty="0" smtClean="0">
                <a:latin typeface="Century Gothic"/>
                <a:cs typeface="Century Gothic"/>
              </a:rPr>
              <a:t>EPA sets National Ambient Air Quality Standards (NAAQS)</a:t>
            </a:r>
          </a:p>
          <a:p>
            <a:pPr lvl="1"/>
            <a:r>
              <a:rPr lang="en-US" dirty="0" smtClean="0">
                <a:latin typeface="Century Gothic"/>
                <a:cs typeface="Century Gothic"/>
              </a:rPr>
              <a:t>States responsible for ensuring compliance </a:t>
            </a:r>
          </a:p>
          <a:p>
            <a:r>
              <a:rPr lang="en-US" dirty="0" smtClean="0">
                <a:latin typeface="Century Gothic"/>
                <a:cs typeface="Century Gothic"/>
              </a:rPr>
              <a:t>Requires permits for stationary sources that emit more than 100 pounds of regulated pollutants each year</a:t>
            </a:r>
          </a:p>
          <a:p>
            <a:r>
              <a:rPr lang="en-US" dirty="0" smtClean="0">
                <a:latin typeface="Century Gothic"/>
                <a:cs typeface="Century Gothic"/>
              </a:rPr>
              <a:t>Regulates:</a:t>
            </a:r>
          </a:p>
          <a:p>
            <a:pPr lvl="1"/>
            <a:r>
              <a:rPr lang="en-US" dirty="0" smtClean="0">
                <a:latin typeface="Century Gothic"/>
                <a:cs typeface="Century Gothic"/>
              </a:rPr>
              <a:t>“Criteria-pollutants” that hurt ambient air quality (42 U.S.C. § 7409)</a:t>
            </a:r>
          </a:p>
          <a:p>
            <a:pPr lvl="2"/>
            <a:r>
              <a:rPr lang="en-US" dirty="0" smtClean="0">
                <a:latin typeface="Century Gothic"/>
                <a:cs typeface="Century Gothic"/>
              </a:rPr>
              <a:t>Sulfur dioxide, carbon monoxide, ozone, nitrogen dioxide, lead, and PM</a:t>
            </a:r>
          </a:p>
          <a:p>
            <a:pPr lvl="1"/>
            <a:r>
              <a:rPr lang="en-US" dirty="0" smtClean="0">
                <a:latin typeface="Century Gothic"/>
                <a:cs typeface="Century Gothic"/>
              </a:rPr>
              <a:t>Hazardous air pollutants (§ 7412)</a:t>
            </a:r>
          </a:p>
          <a:p>
            <a:pPr lvl="1"/>
            <a:r>
              <a:rPr lang="en-US" dirty="0" smtClean="0">
                <a:latin typeface="Century Gothic"/>
                <a:cs typeface="Century Gothic"/>
              </a:rPr>
              <a:t>Emissions from certain stationary sources (§ 7411)</a:t>
            </a:r>
          </a:p>
        </p:txBody>
      </p:sp>
    </p:spTree>
    <p:extLst>
      <p:ext uri="{BB962C8B-B14F-4D97-AF65-F5344CB8AC3E}">
        <p14:creationId xmlns:p14="http://schemas.microsoft.com/office/powerpoint/2010/main" val="7726007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Clean Air Act</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Century Gothic"/>
                <a:cs typeface="Century Gothic"/>
              </a:rPr>
              <a:t>Would cover CAFOs, but</a:t>
            </a:r>
            <a:r>
              <a:rPr lang="is-IS" dirty="0">
                <a:latin typeface="Century Gothic"/>
                <a:cs typeface="Century Gothic"/>
              </a:rPr>
              <a:t>…</a:t>
            </a:r>
          </a:p>
          <a:p>
            <a:pPr lvl="1"/>
            <a:r>
              <a:rPr lang="is-IS" dirty="0">
                <a:latin typeface="Century Gothic"/>
                <a:cs typeface="Century Gothic"/>
              </a:rPr>
              <a:t>Regulators just don’t enforce as often against </a:t>
            </a:r>
            <a:r>
              <a:rPr lang="is-IS" dirty="0" smtClean="0">
                <a:latin typeface="Century Gothic"/>
                <a:cs typeface="Century Gothic"/>
              </a:rPr>
              <a:t>CAFOs</a:t>
            </a:r>
          </a:p>
          <a:p>
            <a:pPr lvl="1"/>
            <a:r>
              <a:rPr lang="is-IS" dirty="0" smtClean="0">
                <a:latin typeface="Century Gothic"/>
                <a:cs typeface="Century Gothic"/>
              </a:rPr>
              <a:t>Claim lack </a:t>
            </a:r>
            <a:r>
              <a:rPr lang="is-IS" dirty="0">
                <a:latin typeface="Century Gothic"/>
                <a:cs typeface="Century Gothic"/>
              </a:rPr>
              <a:t>of good data</a:t>
            </a:r>
          </a:p>
          <a:p>
            <a:r>
              <a:rPr lang="is-IS" dirty="0">
                <a:latin typeface="Century Gothic"/>
                <a:cs typeface="Century Gothic"/>
              </a:rPr>
              <a:t>Air Compliance </a:t>
            </a:r>
            <a:r>
              <a:rPr lang="is-IS" dirty="0" smtClean="0">
                <a:latin typeface="Century Gothic"/>
                <a:cs typeface="Century Gothic"/>
              </a:rPr>
              <a:t>Agreement of 2006 </a:t>
            </a:r>
            <a:r>
              <a:rPr lang="is-IS" dirty="0">
                <a:latin typeface="Century Gothic"/>
                <a:cs typeface="Century Gothic"/>
              </a:rPr>
              <a:t>did not seem to help with this</a:t>
            </a:r>
          </a:p>
          <a:p>
            <a:pPr lvl="1"/>
            <a:r>
              <a:rPr lang="is-IS" dirty="0">
                <a:latin typeface="Century Gothic"/>
                <a:cs typeface="Century Gothic"/>
              </a:rPr>
              <a:t>Granted immunity to CAFOs that signed up to </a:t>
            </a:r>
            <a:r>
              <a:rPr lang="is-IS" dirty="0" smtClean="0">
                <a:latin typeface="Century Gothic"/>
                <a:cs typeface="Century Gothic"/>
              </a:rPr>
              <a:t>particpate (~14,000) for ongoing and past violations of some parts of CAA</a:t>
            </a:r>
          </a:p>
          <a:p>
            <a:pPr lvl="1"/>
            <a:r>
              <a:rPr lang="is-IS" dirty="0" smtClean="0">
                <a:latin typeface="Century Gothic"/>
                <a:cs typeface="Century Gothic"/>
              </a:rPr>
              <a:t>Only monitored 25 of those CAFOs for data</a:t>
            </a:r>
          </a:p>
          <a:p>
            <a:r>
              <a:rPr lang="is-IS" dirty="0" smtClean="0">
                <a:latin typeface="Century Gothic"/>
                <a:cs typeface="Century Gothic"/>
              </a:rPr>
              <a:t>EPA </a:t>
            </a:r>
            <a:r>
              <a:rPr lang="is-IS" dirty="0">
                <a:latin typeface="Century Gothic"/>
                <a:cs typeface="Century Gothic"/>
              </a:rPr>
              <a:t>could have required CAFOs to provide data under §114</a:t>
            </a:r>
          </a:p>
          <a:p>
            <a:endParaRPr lang="en-US" dirty="0"/>
          </a:p>
        </p:txBody>
      </p:sp>
    </p:spTree>
    <p:extLst>
      <p:ext uri="{BB962C8B-B14F-4D97-AF65-F5344CB8AC3E}">
        <p14:creationId xmlns:p14="http://schemas.microsoft.com/office/powerpoint/2010/main" val="2618760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Federal Laws</a:t>
            </a:r>
            <a:endParaRPr lang="en-US" dirty="0"/>
          </a:p>
        </p:txBody>
      </p:sp>
      <p:sp>
        <p:nvSpPr>
          <p:cNvPr id="3" name="Content Placeholder 2"/>
          <p:cNvSpPr>
            <a:spLocks noGrp="1"/>
          </p:cNvSpPr>
          <p:nvPr>
            <p:ph idx="1"/>
          </p:nvPr>
        </p:nvSpPr>
        <p:spPr/>
        <p:txBody>
          <a:bodyPr>
            <a:normAutofit fontScale="77500" lnSpcReduction="20000"/>
          </a:bodyPr>
          <a:lstStyle/>
          <a:p>
            <a:r>
              <a:rPr lang="en-US" strike="sngStrike" dirty="0" smtClean="0">
                <a:latin typeface="Century Gothic"/>
                <a:cs typeface="Century Gothic"/>
              </a:rPr>
              <a:t>Exempt under:</a:t>
            </a:r>
          </a:p>
          <a:p>
            <a:pPr lvl="1"/>
            <a:r>
              <a:rPr lang="en-US" b="1" strike="sngStrike" dirty="0" smtClean="0">
                <a:latin typeface="Century Gothic"/>
                <a:cs typeface="Century Gothic"/>
              </a:rPr>
              <a:t>CERCLA</a:t>
            </a:r>
            <a:r>
              <a:rPr lang="en-US" strike="sngStrike" dirty="0" smtClean="0">
                <a:latin typeface="Century Gothic"/>
                <a:cs typeface="Century Gothic"/>
              </a:rPr>
              <a:t> (Comprehensive Environmental Response, Compensation, and Liability Act)</a:t>
            </a:r>
          </a:p>
          <a:p>
            <a:pPr lvl="1"/>
            <a:r>
              <a:rPr lang="en-US" b="1" strike="sngStrike" dirty="0" smtClean="0">
                <a:latin typeface="Century Gothic"/>
                <a:cs typeface="Century Gothic"/>
              </a:rPr>
              <a:t>EPCRA</a:t>
            </a:r>
            <a:r>
              <a:rPr lang="en-US" strike="sngStrike" dirty="0" smtClean="0">
                <a:latin typeface="Century Gothic"/>
                <a:cs typeface="Century Gothic"/>
              </a:rPr>
              <a:t> (Emergency </a:t>
            </a:r>
            <a:r>
              <a:rPr lang="en-US" strike="sngStrike" dirty="0">
                <a:latin typeface="Century Gothic"/>
                <a:cs typeface="Century Gothic"/>
              </a:rPr>
              <a:t>Planning and Community Right to Know </a:t>
            </a:r>
            <a:r>
              <a:rPr lang="en-US" strike="sngStrike" dirty="0" smtClean="0">
                <a:latin typeface="Century Gothic"/>
                <a:cs typeface="Century Gothic"/>
              </a:rPr>
              <a:t>Act)</a:t>
            </a:r>
          </a:p>
          <a:p>
            <a:pPr lvl="2"/>
            <a:r>
              <a:rPr lang="en-US" strike="sngStrike" dirty="0">
                <a:latin typeface="Century Gothic"/>
                <a:cs typeface="Century Gothic"/>
              </a:rPr>
              <a:t>U</a:t>
            </a:r>
            <a:r>
              <a:rPr lang="en-US" strike="sngStrike" dirty="0" smtClean="0">
                <a:latin typeface="Century Gothic"/>
                <a:cs typeface="Century Gothic"/>
              </a:rPr>
              <a:t>nless eligible for CWA regulation)</a:t>
            </a:r>
          </a:p>
          <a:p>
            <a:pPr lvl="1"/>
            <a:r>
              <a:rPr lang="en-US" b="1" dirty="0" smtClean="0">
                <a:latin typeface="Century Gothic"/>
                <a:cs typeface="Century Gothic"/>
              </a:rPr>
              <a:t>BREAKING NEWS</a:t>
            </a:r>
            <a:r>
              <a:rPr lang="en-US" dirty="0" smtClean="0">
                <a:latin typeface="Century Gothic"/>
                <a:cs typeface="Century Gothic"/>
              </a:rPr>
              <a:t>: Exemption overruled yesterday!</a:t>
            </a:r>
          </a:p>
          <a:p>
            <a:pPr lvl="2"/>
            <a:r>
              <a:rPr lang="en-US" dirty="0" err="1" smtClean="0">
                <a:latin typeface="Century Gothic"/>
                <a:cs typeface="Century Gothic"/>
              </a:rPr>
              <a:t>Waterkeeper</a:t>
            </a:r>
            <a:r>
              <a:rPr lang="en-US" dirty="0" smtClean="0">
                <a:latin typeface="Century Gothic"/>
                <a:cs typeface="Century Gothic"/>
              </a:rPr>
              <a:t> </a:t>
            </a:r>
            <a:r>
              <a:rPr lang="en-US" dirty="0">
                <a:latin typeface="Century Gothic"/>
                <a:cs typeface="Century Gothic"/>
              </a:rPr>
              <a:t>Alliance, et al v. EPA, No. 09-1017 (D.C. Cir. Apr. 11, 2017) </a:t>
            </a:r>
            <a:endParaRPr lang="en-US" dirty="0" smtClean="0">
              <a:latin typeface="Century Gothic"/>
              <a:cs typeface="Century Gothic"/>
            </a:endParaRPr>
          </a:p>
          <a:p>
            <a:r>
              <a:rPr lang="en-US" dirty="0" smtClean="0">
                <a:latin typeface="Century Gothic"/>
                <a:cs typeface="Century Gothic"/>
              </a:rPr>
              <a:t>RCRA</a:t>
            </a:r>
          </a:p>
          <a:p>
            <a:pPr lvl="1"/>
            <a:r>
              <a:rPr lang="en-US" dirty="0" smtClean="0">
                <a:solidFill>
                  <a:srgbClr val="000000"/>
                </a:solidFill>
                <a:latin typeface="Century Gothic"/>
                <a:cs typeface="Century Gothic"/>
              </a:rPr>
              <a:t>New E.D. Washington case law promising on this front – considers manure to be “hazardous waste”</a:t>
            </a:r>
          </a:p>
          <a:p>
            <a:pPr lvl="1"/>
            <a:r>
              <a:rPr lang="en-US" i="1" dirty="0">
                <a:solidFill>
                  <a:srgbClr val="000000"/>
                </a:solidFill>
                <a:latin typeface="Century Gothic"/>
                <a:cs typeface="Century Gothic"/>
              </a:rPr>
              <a:t>Community Association for Restoration of the Environment, Inc. v. Cow Palace, LLC</a:t>
            </a:r>
            <a:r>
              <a:rPr lang="en-US" dirty="0">
                <a:solidFill>
                  <a:srgbClr val="000000"/>
                </a:solidFill>
                <a:latin typeface="Century Gothic"/>
                <a:cs typeface="Century Gothic"/>
              </a:rPr>
              <a:t>, 80 F. Supp. 3d 1180 (E.D. Wash. 2015) (extending RCRA to agriculture by holding that manure can, under some circumstances, qualify as “solid waste” under RCRA). </a:t>
            </a:r>
            <a:endParaRPr lang="en-US" dirty="0" smtClean="0">
              <a:solidFill>
                <a:srgbClr val="000000"/>
              </a:solidFill>
              <a:latin typeface="Century Gothic"/>
              <a:cs typeface="Century Gothic"/>
            </a:endParaRPr>
          </a:p>
        </p:txBody>
      </p:sp>
    </p:spTree>
    <p:extLst>
      <p:ext uri="{BB962C8B-B14F-4D97-AF65-F5344CB8AC3E}">
        <p14:creationId xmlns:p14="http://schemas.microsoft.com/office/powerpoint/2010/main" val="38010455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Carolina’s</a:t>
            </a:r>
            <a:br>
              <a:rPr lang="en-US" dirty="0" smtClean="0"/>
            </a:br>
            <a:r>
              <a:rPr lang="en-US" dirty="0" smtClean="0"/>
              <a:t>“Right-to-Farm” Law</a:t>
            </a:r>
            <a:endParaRPr lang="en-US" dirty="0"/>
          </a:p>
        </p:txBody>
      </p:sp>
      <p:sp>
        <p:nvSpPr>
          <p:cNvPr id="3" name="Content Placeholder 2"/>
          <p:cNvSpPr>
            <a:spLocks noGrp="1"/>
          </p:cNvSpPr>
          <p:nvPr>
            <p:ph idx="1"/>
          </p:nvPr>
        </p:nvSpPr>
        <p:spPr/>
        <p:txBody>
          <a:bodyPr>
            <a:normAutofit fontScale="92500" lnSpcReduction="10000"/>
          </a:bodyPr>
          <a:lstStyle/>
          <a:p>
            <a:r>
              <a:rPr lang="en-US" cap="small" dirty="0">
                <a:latin typeface="Century Gothic"/>
                <a:cs typeface="Century Gothic"/>
              </a:rPr>
              <a:t>N.C. Gen. Stat.</a:t>
            </a:r>
            <a:r>
              <a:rPr lang="en-US" dirty="0">
                <a:latin typeface="Century Gothic"/>
                <a:cs typeface="Century Gothic"/>
              </a:rPr>
              <a:t> §§ 106-700 to 106-701 (2016) </a:t>
            </a:r>
            <a:endParaRPr lang="en-US" dirty="0" smtClean="0">
              <a:latin typeface="Century Gothic"/>
              <a:cs typeface="Century Gothic"/>
            </a:endParaRPr>
          </a:p>
          <a:p>
            <a:pPr lvl="1"/>
            <a:r>
              <a:rPr lang="en-US" dirty="0" smtClean="0">
                <a:latin typeface="Century Gothic"/>
                <a:cs typeface="Century Gothic"/>
              </a:rPr>
              <a:t>Originally introduced in 1979</a:t>
            </a:r>
          </a:p>
          <a:p>
            <a:pPr lvl="2"/>
            <a:r>
              <a:rPr lang="en-US" dirty="0" smtClean="0">
                <a:latin typeface="Century Gothic"/>
                <a:cs typeface="Century Gothic"/>
              </a:rPr>
              <a:t>Affirmative defenses for preexisting CAFOs sued for negligence</a:t>
            </a:r>
          </a:p>
          <a:p>
            <a:pPr lvl="1"/>
            <a:r>
              <a:rPr lang="en-US" dirty="0" smtClean="0">
                <a:latin typeface="Century Gothic"/>
                <a:cs typeface="Century Gothic"/>
              </a:rPr>
              <a:t>2013 amendments</a:t>
            </a:r>
          </a:p>
          <a:p>
            <a:pPr lvl="2"/>
            <a:r>
              <a:rPr lang="en-US" dirty="0" smtClean="0">
                <a:latin typeface="Century Gothic"/>
                <a:cs typeface="Century Gothic"/>
              </a:rPr>
              <a:t>Affirmative defenses for all CAFOs, regardless of who got there first</a:t>
            </a:r>
          </a:p>
          <a:p>
            <a:pPr lvl="2"/>
            <a:r>
              <a:rPr lang="en-US" dirty="0" smtClean="0">
                <a:latin typeface="Century Gothic"/>
                <a:cs typeface="Century Gothic"/>
              </a:rPr>
              <a:t>Spurred by class action suit against Smithfield Foods, Inc. subsidiary Murphy-Brown, LLC</a:t>
            </a:r>
          </a:p>
          <a:p>
            <a:r>
              <a:rPr lang="en-US" dirty="0" smtClean="0">
                <a:latin typeface="Century Gothic"/>
                <a:cs typeface="Century Gothic"/>
              </a:rPr>
              <a:t>BREAKING NEWS: As of April 10, 2017, the NC legislature is working on limiting damages to the value of the property in order to protect CAFOs.</a:t>
            </a:r>
          </a:p>
          <a:p>
            <a:pPr lvl="2"/>
            <a:endParaRPr lang="en-US" dirty="0">
              <a:latin typeface="Century Gothic"/>
              <a:cs typeface="Century Gothic"/>
            </a:endParaRPr>
          </a:p>
        </p:txBody>
      </p:sp>
    </p:spTree>
    <p:extLst>
      <p:ext uri="{BB962C8B-B14F-4D97-AF65-F5344CB8AC3E}">
        <p14:creationId xmlns:p14="http://schemas.microsoft.com/office/powerpoint/2010/main" val="36075819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Carolina’s </a:t>
            </a:r>
            <a:br>
              <a:rPr lang="en-US" dirty="0" smtClean="0"/>
            </a:br>
            <a:r>
              <a:rPr lang="en-US" dirty="0" smtClean="0"/>
              <a:t>Ag-Gag Law</a:t>
            </a:r>
            <a:endParaRPr lang="en-US" dirty="0"/>
          </a:p>
        </p:txBody>
      </p:sp>
      <p:sp>
        <p:nvSpPr>
          <p:cNvPr id="3" name="Content Placeholder 2"/>
          <p:cNvSpPr>
            <a:spLocks noGrp="1"/>
          </p:cNvSpPr>
          <p:nvPr>
            <p:ph idx="1"/>
          </p:nvPr>
        </p:nvSpPr>
        <p:spPr>
          <a:xfrm>
            <a:off x="762000" y="685799"/>
            <a:ext cx="7884764" cy="4262791"/>
          </a:xfrm>
        </p:spPr>
        <p:txBody>
          <a:bodyPr>
            <a:normAutofit fontScale="77500" lnSpcReduction="20000"/>
          </a:bodyPr>
          <a:lstStyle/>
          <a:p>
            <a:r>
              <a:rPr lang="en-US" dirty="0" smtClean="0">
                <a:latin typeface="Century Gothic"/>
                <a:cs typeface="Century Gothic"/>
              </a:rPr>
              <a:t>Ag-gag generally</a:t>
            </a:r>
          </a:p>
          <a:p>
            <a:pPr lvl="1"/>
            <a:r>
              <a:rPr lang="en-US" dirty="0" smtClean="0">
                <a:latin typeface="Century Gothic"/>
                <a:cs typeface="Century Gothic"/>
              </a:rPr>
              <a:t>Exist to shield CAFOs from public eye</a:t>
            </a:r>
          </a:p>
          <a:p>
            <a:pPr lvl="1"/>
            <a:r>
              <a:rPr lang="en-US" dirty="0" smtClean="0">
                <a:latin typeface="Century Gothic"/>
                <a:cs typeface="Century Gothic"/>
              </a:rPr>
              <a:t>Designed to restrain free speech by making it a crime to take photos or video of a CAFO without the permission of the owner</a:t>
            </a:r>
          </a:p>
          <a:p>
            <a:r>
              <a:rPr lang="en-US" cap="small" dirty="0" smtClean="0">
                <a:latin typeface="Century Gothic"/>
                <a:cs typeface="Century Gothic"/>
              </a:rPr>
              <a:t>N.C</a:t>
            </a:r>
            <a:r>
              <a:rPr lang="en-US" cap="small" dirty="0">
                <a:latin typeface="Century Gothic"/>
                <a:cs typeface="Century Gothic"/>
              </a:rPr>
              <a:t>. Gen. Stat.</a:t>
            </a:r>
            <a:r>
              <a:rPr lang="en-US" dirty="0">
                <a:latin typeface="Century Gothic"/>
                <a:cs typeface="Century Gothic"/>
              </a:rPr>
              <a:t> §§ 99A-2 (2016</a:t>
            </a:r>
            <a:r>
              <a:rPr lang="en-US" dirty="0" smtClean="0">
                <a:latin typeface="Century Gothic"/>
                <a:cs typeface="Century Gothic"/>
              </a:rPr>
              <a:t>)</a:t>
            </a:r>
          </a:p>
          <a:p>
            <a:pPr lvl="1"/>
            <a:r>
              <a:rPr lang="en-US" dirty="0" smtClean="0">
                <a:latin typeface="Century Gothic"/>
                <a:cs typeface="Century Gothic"/>
              </a:rPr>
              <a:t>Went into effect January 1, 2016, over governor’s veto</a:t>
            </a:r>
          </a:p>
          <a:p>
            <a:pPr lvl="1"/>
            <a:r>
              <a:rPr lang="en-US" dirty="0" smtClean="0">
                <a:latin typeface="Century Gothic"/>
                <a:cs typeface="Century Gothic"/>
              </a:rPr>
              <a:t>Extreme </a:t>
            </a:r>
            <a:r>
              <a:rPr lang="en-US" dirty="0" err="1" smtClean="0">
                <a:latin typeface="Century Gothic"/>
                <a:cs typeface="Century Gothic"/>
              </a:rPr>
              <a:t>ag</a:t>
            </a:r>
            <a:r>
              <a:rPr lang="en-US" dirty="0" smtClean="0">
                <a:latin typeface="Century Gothic"/>
                <a:cs typeface="Century Gothic"/>
              </a:rPr>
              <a:t>-gag law</a:t>
            </a:r>
          </a:p>
          <a:p>
            <a:pPr lvl="1"/>
            <a:r>
              <a:rPr lang="en-US" dirty="0" smtClean="0">
                <a:latin typeface="Century Gothic"/>
                <a:cs typeface="Century Gothic"/>
              </a:rPr>
              <a:t>Civil cause of action against whistleblowers who inform the public about matters of public concern </a:t>
            </a:r>
            <a:r>
              <a:rPr lang="en-US" i="1" dirty="0" smtClean="0">
                <a:latin typeface="Century Gothic"/>
                <a:cs typeface="Century Gothic"/>
              </a:rPr>
              <a:t>in their workplace</a:t>
            </a:r>
            <a:endParaRPr lang="en-US" dirty="0" smtClean="0">
              <a:latin typeface="Century Gothic"/>
              <a:cs typeface="Century Gothic"/>
            </a:endParaRPr>
          </a:p>
          <a:p>
            <a:pPr lvl="2"/>
            <a:r>
              <a:rPr lang="en-US" dirty="0" smtClean="0">
                <a:latin typeface="Century Gothic"/>
                <a:cs typeface="Century Gothic"/>
              </a:rPr>
              <a:t>Will deter whistleblowers in nursing homes, day cares, schools, hospitals, and CAFOs from reporting wrongdoings</a:t>
            </a:r>
          </a:p>
          <a:p>
            <a:pPr lvl="1"/>
            <a:r>
              <a:rPr lang="en-US" dirty="0" smtClean="0">
                <a:latin typeface="Century Gothic"/>
                <a:cs typeface="Century Gothic"/>
              </a:rPr>
              <a:t>Even protects against whistleblowers who report illegal conduct</a:t>
            </a:r>
          </a:p>
          <a:p>
            <a:pPr lvl="1"/>
            <a:r>
              <a:rPr lang="en-US" dirty="0" smtClean="0">
                <a:latin typeface="Century Gothic"/>
                <a:cs typeface="Century Gothic"/>
              </a:rPr>
              <a:t>Coalition of advocacy groups suing</a:t>
            </a:r>
          </a:p>
          <a:p>
            <a:pPr lvl="2"/>
            <a:r>
              <a:rPr lang="en-US" dirty="0">
                <a:latin typeface="Century Gothic"/>
                <a:cs typeface="Century Gothic"/>
              </a:rPr>
              <a:t>People for the Ethical Treatment of Animals et al v. Cooper, No. 16-cv-25 (M.D.N.C. Jan. 13, 2016</a:t>
            </a:r>
            <a:r>
              <a:rPr lang="en-US" dirty="0" smtClean="0">
                <a:latin typeface="Century Gothic"/>
                <a:cs typeface="Century Gothic"/>
              </a:rPr>
              <a:t>)</a:t>
            </a:r>
          </a:p>
        </p:txBody>
      </p:sp>
    </p:spTree>
    <p:extLst>
      <p:ext uri="{BB962C8B-B14F-4D97-AF65-F5344CB8AC3E}">
        <p14:creationId xmlns:p14="http://schemas.microsoft.com/office/powerpoint/2010/main" val="42140567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 Regulations</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North Carolina Department of Environmental Quality (DEQ) regulates CAFOs </a:t>
            </a:r>
          </a:p>
          <a:p>
            <a:pPr lvl="1"/>
            <a:r>
              <a:rPr lang="en-US" cap="small" dirty="0" smtClean="0">
                <a:latin typeface="Century Gothic"/>
                <a:cs typeface="Century Gothic"/>
              </a:rPr>
              <a:t>N.C</a:t>
            </a:r>
            <a:r>
              <a:rPr lang="en-US" cap="small" dirty="0">
                <a:latin typeface="Century Gothic"/>
                <a:cs typeface="Century Gothic"/>
              </a:rPr>
              <a:t>. Gen. Stat.</a:t>
            </a:r>
            <a:r>
              <a:rPr lang="en-US" dirty="0">
                <a:latin typeface="Century Gothic"/>
                <a:cs typeface="Century Gothic"/>
              </a:rPr>
              <a:t> § 143-215.10B </a:t>
            </a:r>
            <a:endParaRPr lang="en-US" dirty="0" smtClean="0">
              <a:latin typeface="Century Gothic"/>
              <a:cs typeface="Century Gothic"/>
            </a:endParaRPr>
          </a:p>
          <a:p>
            <a:pPr lvl="2"/>
            <a:r>
              <a:rPr lang="en-US" dirty="0" smtClean="0">
                <a:latin typeface="Century Gothic"/>
                <a:cs typeface="Century Gothic"/>
              </a:rPr>
              <a:t>Regulations apply to pig operations that have:</a:t>
            </a:r>
          </a:p>
          <a:p>
            <a:pPr lvl="3"/>
            <a:r>
              <a:rPr lang="en-US" dirty="0" smtClean="0">
                <a:latin typeface="Century Gothic"/>
                <a:cs typeface="Century Gothic"/>
              </a:rPr>
              <a:t>1) At least 250 pigs and a liquid animal waste management system, OR</a:t>
            </a:r>
          </a:p>
          <a:p>
            <a:pPr lvl="3"/>
            <a:r>
              <a:rPr lang="en-US" dirty="0" smtClean="0">
                <a:latin typeface="Century Gothic"/>
                <a:cs typeface="Century Gothic"/>
              </a:rPr>
              <a:t>2) A liquid animal waste management system and discharge into surface waters of the state</a:t>
            </a:r>
          </a:p>
        </p:txBody>
      </p:sp>
    </p:spTree>
    <p:extLst>
      <p:ext uri="{BB962C8B-B14F-4D97-AF65-F5344CB8AC3E}">
        <p14:creationId xmlns:p14="http://schemas.microsoft.com/office/powerpoint/2010/main" val="42259544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 Regulations: The Good</a:t>
            </a:r>
            <a:endParaRPr lang="en-US" dirty="0"/>
          </a:p>
        </p:txBody>
      </p:sp>
      <p:sp>
        <p:nvSpPr>
          <p:cNvPr id="3" name="Content Placeholder 2"/>
          <p:cNvSpPr>
            <a:spLocks noGrp="1"/>
          </p:cNvSpPr>
          <p:nvPr>
            <p:ph idx="1"/>
          </p:nvPr>
        </p:nvSpPr>
        <p:spPr/>
        <p:txBody>
          <a:bodyPr>
            <a:normAutofit/>
          </a:bodyPr>
          <a:lstStyle/>
          <a:p>
            <a:r>
              <a:rPr lang="en-US" dirty="0" smtClean="0">
                <a:latin typeface="Century Gothic"/>
                <a:cs typeface="Century Gothic"/>
              </a:rPr>
              <a:t>Permanent moratorium on all new and expanded pig CAFOs</a:t>
            </a:r>
          </a:p>
          <a:p>
            <a:pPr lvl="1"/>
            <a:r>
              <a:rPr lang="en-US" dirty="0" smtClean="0">
                <a:latin typeface="Century Gothic"/>
                <a:cs typeface="Century Gothic"/>
              </a:rPr>
              <a:t>Implemented in 1997</a:t>
            </a:r>
          </a:p>
          <a:p>
            <a:pPr lvl="1"/>
            <a:r>
              <a:rPr lang="en-US" dirty="0" smtClean="0">
                <a:latin typeface="Century Gothic"/>
                <a:cs typeface="Century Gothic"/>
              </a:rPr>
              <a:t>Became permanent in 2007 for farms that use lagoon and </a:t>
            </a:r>
            <a:r>
              <a:rPr lang="en-US" dirty="0" err="1" smtClean="0">
                <a:latin typeface="Century Gothic"/>
                <a:cs typeface="Century Gothic"/>
              </a:rPr>
              <a:t>sprayfield</a:t>
            </a:r>
            <a:r>
              <a:rPr lang="en-US" dirty="0" smtClean="0">
                <a:latin typeface="Century Gothic"/>
                <a:cs typeface="Century Gothic"/>
              </a:rPr>
              <a:t> system </a:t>
            </a:r>
          </a:p>
          <a:p>
            <a:pPr lvl="2"/>
            <a:r>
              <a:rPr lang="en-US" dirty="0" smtClean="0">
                <a:latin typeface="Century Gothic"/>
                <a:cs typeface="Century Gothic"/>
              </a:rPr>
              <a:t>To start a new CAFO now, must incorporate proper sewage treatment (cost prohibitive)</a:t>
            </a:r>
          </a:p>
          <a:p>
            <a:r>
              <a:rPr lang="en-US" dirty="0" smtClean="0">
                <a:latin typeface="Century Gothic"/>
                <a:cs typeface="Century Gothic"/>
              </a:rPr>
              <a:t>All permitted CAFOs are inspected</a:t>
            </a:r>
          </a:p>
          <a:p>
            <a:pPr lvl="1"/>
            <a:r>
              <a:rPr lang="en-US" dirty="0" smtClean="0">
                <a:latin typeface="Century Gothic"/>
                <a:cs typeface="Century Gothic"/>
              </a:rPr>
              <a:t>But there are only 16 inspectors for the 2000+ CAFOs across the state</a:t>
            </a:r>
          </a:p>
        </p:txBody>
      </p:sp>
    </p:spTree>
    <p:extLst>
      <p:ext uri="{BB962C8B-B14F-4D97-AF65-F5344CB8AC3E}">
        <p14:creationId xmlns:p14="http://schemas.microsoft.com/office/powerpoint/2010/main" val="41330301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 Regulations: The Bad</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Century Gothic"/>
                <a:cs typeface="Century Gothic"/>
              </a:rPr>
              <a:t>No update in waste control technology under the General Permit</a:t>
            </a:r>
          </a:p>
          <a:p>
            <a:pPr lvl="1"/>
            <a:r>
              <a:rPr lang="en-US" dirty="0" smtClean="0">
                <a:latin typeface="Century Gothic"/>
                <a:cs typeface="Century Gothic"/>
              </a:rPr>
              <a:t>Lagoons and </a:t>
            </a:r>
            <a:r>
              <a:rPr lang="en-US" dirty="0" err="1" smtClean="0">
                <a:latin typeface="Century Gothic"/>
                <a:cs typeface="Century Gothic"/>
              </a:rPr>
              <a:t>sprayfields</a:t>
            </a:r>
            <a:r>
              <a:rPr lang="en-US" dirty="0" smtClean="0">
                <a:latin typeface="Century Gothic"/>
                <a:cs typeface="Century Gothic"/>
              </a:rPr>
              <a:t> still standard, despite community protests</a:t>
            </a:r>
          </a:p>
          <a:p>
            <a:pPr lvl="2"/>
            <a:r>
              <a:rPr lang="en-US" dirty="0" smtClean="0">
                <a:latin typeface="Century Gothic"/>
                <a:cs typeface="Century Gothic"/>
              </a:rPr>
              <a:t>North </a:t>
            </a:r>
            <a:r>
              <a:rPr lang="en-US" dirty="0">
                <a:latin typeface="Century Gothic"/>
                <a:cs typeface="Century Gothic"/>
              </a:rPr>
              <a:t>Carolina Swine Waste Management System General Permit (“General Permit”</a:t>
            </a:r>
            <a:r>
              <a:rPr lang="en-US" dirty="0" smtClean="0">
                <a:latin typeface="Century Gothic"/>
                <a:cs typeface="Century Gothic"/>
              </a:rPr>
              <a:t>)</a:t>
            </a:r>
          </a:p>
          <a:p>
            <a:r>
              <a:rPr lang="en-US" dirty="0" smtClean="0">
                <a:latin typeface="Century Gothic"/>
                <a:cs typeface="Century Gothic"/>
              </a:rPr>
              <a:t>DEQ only agreed to regulate at all after the 1995 lagoon breach </a:t>
            </a:r>
            <a:r>
              <a:rPr lang="en-US" dirty="0" smtClean="0">
                <a:latin typeface="Century Gothic"/>
                <a:cs typeface="Century Gothic"/>
                <a:sym typeface="Wingdings"/>
              </a:rPr>
              <a:t> </a:t>
            </a:r>
            <a:endParaRPr lang="en-US" dirty="0" smtClean="0">
              <a:latin typeface="Century Gothic"/>
              <a:cs typeface="Century Gothic"/>
            </a:endParaRPr>
          </a:p>
          <a:p>
            <a:pPr lvl="1"/>
            <a:r>
              <a:rPr lang="en-US" dirty="0" smtClean="0">
                <a:latin typeface="Century Gothic"/>
                <a:cs typeface="Century Gothic"/>
              </a:rPr>
              <a:t>Dumped 20 million gallons of waste into the New River, killing 10 million fish and 364,000 acres of coastal wetlands to </a:t>
            </a:r>
            <a:r>
              <a:rPr lang="en-US" dirty="0" err="1" smtClean="0">
                <a:latin typeface="Century Gothic"/>
                <a:cs typeface="Century Gothic"/>
              </a:rPr>
              <a:t>shellfishing</a:t>
            </a:r>
            <a:endParaRPr lang="en-US" dirty="0" smtClean="0">
              <a:latin typeface="Century Gothic"/>
              <a:cs typeface="Century Gothic"/>
            </a:endParaRPr>
          </a:p>
        </p:txBody>
      </p:sp>
    </p:spTree>
    <p:extLst>
      <p:ext uri="{BB962C8B-B14F-4D97-AF65-F5344CB8AC3E}">
        <p14:creationId xmlns:p14="http://schemas.microsoft.com/office/powerpoint/2010/main" val="4553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a:t>
            </a:r>
            <a:br>
              <a:rPr lang="en-US" dirty="0" smtClean="0"/>
            </a:br>
            <a:r>
              <a:rPr lang="en-US" dirty="0" smtClean="0"/>
              <a:t>Enforcement Woes</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NC anti-regulatory lawmakers keep slashing DEQ budget</a:t>
            </a:r>
          </a:p>
          <a:p>
            <a:pPr lvl="1"/>
            <a:r>
              <a:rPr lang="en-US" dirty="0" smtClean="0">
                <a:latin typeface="Century Gothic"/>
                <a:cs typeface="Century Gothic"/>
              </a:rPr>
              <a:t>Groundwater planning section has received 5-10% budget cuts every year for 16 years</a:t>
            </a:r>
          </a:p>
          <a:p>
            <a:r>
              <a:rPr lang="en-US" dirty="0" smtClean="0">
                <a:latin typeface="Century Gothic"/>
                <a:cs typeface="Century Gothic"/>
              </a:rPr>
              <a:t>Only 16 inspectors for the entire state</a:t>
            </a:r>
          </a:p>
          <a:p>
            <a:pPr lvl="1"/>
            <a:r>
              <a:rPr lang="en-US" dirty="0" smtClean="0">
                <a:latin typeface="Century Gothic"/>
                <a:cs typeface="Century Gothic"/>
              </a:rPr>
              <a:t>DEQ </a:t>
            </a:r>
            <a:r>
              <a:rPr lang="en-US" dirty="0">
                <a:latin typeface="Century Gothic"/>
                <a:cs typeface="Century Gothic"/>
              </a:rPr>
              <a:t>has never shut down a CAFO or revoked a permit</a:t>
            </a:r>
          </a:p>
          <a:p>
            <a:pPr lvl="1"/>
            <a:r>
              <a:rPr lang="en-US" dirty="0">
                <a:latin typeface="Century Gothic"/>
                <a:cs typeface="Century Gothic"/>
              </a:rPr>
              <a:t>But DEQ did issue 81 fines in the past 5 years</a:t>
            </a:r>
          </a:p>
          <a:p>
            <a:endParaRPr lang="en-US" dirty="0">
              <a:latin typeface="Century Gothic"/>
              <a:cs typeface="Century Gothic"/>
            </a:endParaRPr>
          </a:p>
        </p:txBody>
      </p:sp>
    </p:spTree>
    <p:extLst>
      <p:ext uri="{BB962C8B-B14F-4D97-AF65-F5344CB8AC3E}">
        <p14:creationId xmlns:p14="http://schemas.microsoft.com/office/powerpoint/2010/main" val="24257948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Lagoons</a:t>
            </a:r>
            <a:endParaRPr lang="en-US" dirty="0"/>
          </a:p>
        </p:txBody>
      </p:sp>
      <p:pic>
        <p:nvPicPr>
          <p:cNvPr id="4" name="Content Placeholder 3" descr="16005857314_ea882b615d_k.jpg"/>
          <p:cNvPicPr>
            <a:picLocks noGrp="1" noChangeAspect="1"/>
          </p:cNvPicPr>
          <p:nvPr>
            <p:ph idx="1"/>
          </p:nvPr>
        </p:nvPicPr>
        <p:blipFill>
          <a:blip r:embed="rId3" cstate="print">
            <a:extLst>
              <a:ext uri="{28A0092B-C50C-407E-A947-70E740481C1C}">
                <a14:useLocalDpi xmlns:a14="http://schemas.microsoft.com/office/drawing/2010/main" val="0"/>
              </a:ext>
            </a:extLst>
          </a:blip>
          <a:srcRect t="11354" b="11354"/>
          <a:stretch>
            <a:fillRect/>
          </a:stretch>
        </p:blipFill>
        <p:spPr/>
      </p:pic>
    </p:spTree>
    <p:extLst>
      <p:ext uri="{BB962C8B-B14F-4D97-AF65-F5344CB8AC3E}">
        <p14:creationId xmlns:p14="http://schemas.microsoft.com/office/powerpoint/2010/main" val="1433598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pecial Interests</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Big Ag keeps stranglehold on political process in two main ways:</a:t>
            </a:r>
          </a:p>
          <a:p>
            <a:pPr lvl="1"/>
            <a:r>
              <a:rPr lang="en-US" dirty="0" smtClean="0">
                <a:latin typeface="Century Gothic"/>
                <a:cs typeface="Century Gothic"/>
              </a:rPr>
              <a:t>1) Marketing </a:t>
            </a:r>
          </a:p>
          <a:p>
            <a:pPr lvl="1"/>
            <a:r>
              <a:rPr lang="en-US" dirty="0" smtClean="0">
                <a:latin typeface="Century Gothic"/>
                <a:cs typeface="Century Gothic"/>
              </a:rPr>
              <a:t>2) Money</a:t>
            </a:r>
          </a:p>
        </p:txBody>
      </p:sp>
    </p:spTree>
    <p:extLst>
      <p:ext uri="{BB962C8B-B14F-4D97-AF65-F5344CB8AC3E}">
        <p14:creationId xmlns:p14="http://schemas.microsoft.com/office/powerpoint/2010/main" val="18668397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smtClean="0"/>
              <a:t>pecial Interests:</a:t>
            </a:r>
            <a:br>
              <a:rPr lang="en-US" dirty="0" smtClean="0"/>
            </a:br>
            <a:r>
              <a:rPr lang="en-US" dirty="0" smtClean="0"/>
              <a:t>Marketing</a:t>
            </a:r>
            <a:endParaRPr lang="en-US" dirty="0"/>
          </a:p>
        </p:txBody>
      </p:sp>
      <p:pic>
        <p:nvPicPr>
          <p:cNvPr id="8" name="Content Placeholder 7" descr="farm.jpg.html.jpeg"/>
          <p:cNvPicPr>
            <a:picLocks noGrp="1" noChangeAspect="1"/>
          </p:cNvPicPr>
          <p:nvPr>
            <p:ph idx="1"/>
          </p:nvPr>
        </p:nvPicPr>
        <p:blipFill>
          <a:blip r:embed="rId2">
            <a:extLst>
              <a:ext uri="{28A0092B-C50C-407E-A947-70E740481C1C}">
                <a14:useLocalDpi xmlns:a14="http://schemas.microsoft.com/office/drawing/2010/main" val="0"/>
              </a:ext>
            </a:extLst>
          </a:blip>
          <a:srcRect l="10872" r="10872"/>
          <a:stretch>
            <a:fillRect/>
          </a:stretch>
        </p:blipFill>
        <p:spPr>
          <a:xfrm>
            <a:off x="779567" y="685800"/>
            <a:ext cx="3636921" cy="1873565"/>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3164" y="2441608"/>
            <a:ext cx="3161414" cy="2107609"/>
          </a:xfrm>
          <a:prstGeom prst="rect">
            <a:avLst/>
          </a:prstGeom>
        </p:spPr>
      </p:pic>
      <p:pic>
        <p:nvPicPr>
          <p:cNvPr id="10" name="Picture 9" descr="Science-Equal-Sign-2.ic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369" y="2913133"/>
            <a:ext cx="1438861" cy="1438861"/>
          </a:xfrm>
          <a:prstGeom prst="rect">
            <a:avLst/>
          </a:prstGeom>
        </p:spPr>
      </p:pic>
      <p:pic>
        <p:nvPicPr>
          <p:cNvPr id="12" name="Picture 11" descr="Science-Equal-Sign-2.ic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767" y="685800"/>
            <a:ext cx="1438861" cy="1438861"/>
          </a:xfrm>
          <a:prstGeom prst="rect">
            <a:avLst/>
          </a:prstGeom>
        </p:spPr>
      </p:pic>
    </p:spTree>
    <p:extLst>
      <p:ext uri="{BB962C8B-B14F-4D97-AF65-F5344CB8AC3E}">
        <p14:creationId xmlns:p14="http://schemas.microsoft.com/office/powerpoint/2010/main" val="3412262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smtClean="0"/>
              <a:t>pecial Interests: </a:t>
            </a:r>
            <a:br>
              <a:rPr lang="en-US" dirty="0" smtClean="0"/>
            </a:br>
            <a:r>
              <a:rPr lang="en-US" dirty="0" smtClean="0"/>
              <a:t>Money</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Big Ag worth </a:t>
            </a:r>
            <a:r>
              <a:rPr lang="en-US" b="1" dirty="0" smtClean="0">
                <a:latin typeface="Century Gothic"/>
                <a:cs typeface="Century Gothic"/>
              </a:rPr>
              <a:t>$297 billion</a:t>
            </a:r>
          </a:p>
          <a:p>
            <a:r>
              <a:rPr lang="en-US" dirty="0" smtClean="0">
                <a:latin typeface="Century Gothic"/>
                <a:cs typeface="Century Gothic"/>
              </a:rPr>
              <a:t>Spent more than $126.9 million lobbying members of Congress and others in 2016</a:t>
            </a:r>
          </a:p>
          <a:p>
            <a:pPr lvl="1"/>
            <a:r>
              <a:rPr lang="en-US" dirty="0" smtClean="0">
                <a:latin typeface="Century Gothic"/>
                <a:cs typeface="Century Gothic"/>
              </a:rPr>
              <a:t>Including more than $2 million to then-candidate Donald J. Trump</a:t>
            </a:r>
          </a:p>
          <a:p>
            <a:r>
              <a:rPr lang="en-US" dirty="0" smtClean="0">
                <a:latin typeface="Century Gothic"/>
                <a:cs typeface="Century Gothic"/>
              </a:rPr>
              <a:t>Receives $38 billion in farm subsidies from taxpayers </a:t>
            </a:r>
            <a:r>
              <a:rPr lang="en-US" i="1" dirty="0" smtClean="0">
                <a:latin typeface="Century Gothic"/>
                <a:cs typeface="Century Gothic"/>
              </a:rPr>
              <a:t>per year</a:t>
            </a:r>
            <a:endParaRPr lang="en-US" dirty="0">
              <a:latin typeface="Century Gothic"/>
              <a:cs typeface="Century Gothic"/>
            </a:endParaRPr>
          </a:p>
        </p:txBody>
      </p:sp>
    </p:spTree>
    <p:extLst>
      <p:ext uri="{BB962C8B-B14F-4D97-AF65-F5344CB8AC3E}">
        <p14:creationId xmlns:p14="http://schemas.microsoft.com/office/powerpoint/2010/main" val="13220349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smtClean="0"/>
              <a:t>pecial Interests:</a:t>
            </a:r>
            <a:br>
              <a:rPr lang="en-US" dirty="0" smtClean="0"/>
            </a:br>
            <a:r>
              <a:rPr lang="en-US" dirty="0" smtClean="0"/>
              <a:t>Profiling AFBF</a:t>
            </a:r>
            <a:endParaRPr lang="en-US" dirty="0"/>
          </a:p>
        </p:txBody>
      </p:sp>
      <p:sp>
        <p:nvSpPr>
          <p:cNvPr id="3" name="Content Placeholder 2"/>
          <p:cNvSpPr>
            <a:spLocks noGrp="1"/>
          </p:cNvSpPr>
          <p:nvPr>
            <p:ph idx="1"/>
          </p:nvPr>
        </p:nvSpPr>
        <p:spPr/>
        <p:txBody>
          <a:bodyPr/>
          <a:lstStyle/>
          <a:p>
            <a:r>
              <a:rPr lang="en-US" dirty="0">
                <a:latin typeface="Century Gothic"/>
                <a:cs typeface="Century Gothic"/>
              </a:rPr>
              <a:t>American Farm Bureau Federation</a:t>
            </a:r>
          </a:p>
          <a:p>
            <a:pPr lvl="1"/>
            <a:r>
              <a:rPr lang="en-US" dirty="0" smtClean="0">
                <a:latin typeface="Century Gothic"/>
                <a:cs typeface="Century Gothic"/>
              </a:rPr>
              <a:t>Spent $33.6 million lobbying in 2016</a:t>
            </a:r>
          </a:p>
          <a:p>
            <a:pPr lvl="1"/>
            <a:r>
              <a:rPr lang="en-US" dirty="0" smtClean="0">
                <a:latin typeface="Century Gothic"/>
                <a:cs typeface="Century Gothic"/>
              </a:rPr>
              <a:t>Employ 50 lobbyists </a:t>
            </a:r>
          </a:p>
          <a:p>
            <a:pPr lvl="1"/>
            <a:r>
              <a:rPr lang="en-US" dirty="0" smtClean="0">
                <a:latin typeface="Century Gothic"/>
                <a:cs typeface="Century Gothic"/>
              </a:rPr>
              <a:t>Fought hard against the Clean Water Act</a:t>
            </a:r>
            <a:endParaRPr lang="en-US" dirty="0">
              <a:latin typeface="Century Gothic"/>
              <a:cs typeface="Century Gothic"/>
            </a:endParaRPr>
          </a:p>
        </p:txBody>
      </p:sp>
    </p:spTree>
    <p:extLst>
      <p:ext uri="{BB962C8B-B14F-4D97-AF65-F5344CB8AC3E}">
        <p14:creationId xmlns:p14="http://schemas.microsoft.com/office/powerpoint/2010/main" val="9203632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$pecial Interests:</a:t>
            </a:r>
            <a:br>
              <a:rPr lang="en-US" dirty="0"/>
            </a:br>
            <a:r>
              <a:rPr lang="en-US" dirty="0"/>
              <a:t>Profiling AFBF</a:t>
            </a:r>
          </a:p>
        </p:txBody>
      </p:sp>
      <p:pic>
        <p:nvPicPr>
          <p:cNvPr id="4" name="Content Placeholder 3" descr="Screen Shot 2017-04-10 at 3.56.44 PM.png"/>
          <p:cNvPicPr>
            <a:picLocks noGrp="1" noChangeAspect="1"/>
          </p:cNvPicPr>
          <p:nvPr>
            <p:ph idx="1"/>
          </p:nvPr>
        </p:nvPicPr>
        <p:blipFill>
          <a:blip r:embed="rId2">
            <a:extLst>
              <a:ext uri="{28A0092B-C50C-407E-A947-70E740481C1C}">
                <a14:useLocalDpi xmlns:a14="http://schemas.microsoft.com/office/drawing/2010/main" val="0"/>
              </a:ext>
            </a:extLst>
          </a:blip>
          <a:srcRect l="9273" r="9273"/>
          <a:stretch>
            <a:fillRect/>
          </a:stretch>
        </p:blipFill>
        <p:spPr/>
      </p:pic>
    </p:spTree>
    <p:extLst>
      <p:ext uri="{BB962C8B-B14F-4D97-AF65-F5344CB8AC3E}">
        <p14:creationId xmlns:p14="http://schemas.microsoft.com/office/powerpoint/2010/main" val="29270097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$pecial Interests:</a:t>
            </a:r>
            <a:br>
              <a:rPr lang="en-US" dirty="0"/>
            </a:br>
            <a:r>
              <a:rPr lang="en-US" dirty="0"/>
              <a:t>Profiling AFBF</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023192"/>
            <a:ext cx="7543800" cy="3211416"/>
          </a:xfrm>
        </p:spPr>
      </p:pic>
    </p:spTree>
    <p:extLst>
      <p:ext uri="{BB962C8B-B14F-4D97-AF65-F5344CB8AC3E}">
        <p14:creationId xmlns:p14="http://schemas.microsoft.com/office/powerpoint/2010/main" val="29772248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pecial</a:t>
            </a:r>
            <a:r>
              <a:rPr lang="en-US" dirty="0" smtClean="0"/>
              <a:t> Interests: </a:t>
            </a:r>
            <a:br>
              <a:rPr lang="en-US" dirty="0" smtClean="0"/>
            </a:br>
            <a:r>
              <a:rPr lang="en-US" dirty="0" smtClean="0"/>
              <a:t>North Carolina</a:t>
            </a:r>
            <a:endParaRPr lang="en-US" dirty="0"/>
          </a:p>
        </p:txBody>
      </p:sp>
      <p:sp>
        <p:nvSpPr>
          <p:cNvPr id="3" name="Content Placeholder 2"/>
          <p:cNvSpPr>
            <a:spLocks noGrp="1"/>
          </p:cNvSpPr>
          <p:nvPr>
            <p:ph idx="1"/>
          </p:nvPr>
        </p:nvSpPr>
        <p:spPr/>
        <p:txBody>
          <a:bodyPr>
            <a:normAutofit/>
          </a:bodyPr>
          <a:lstStyle/>
          <a:p>
            <a:r>
              <a:rPr lang="en-US" dirty="0" smtClean="0">
                <a:latin typeface="Century Gothic"/>
                <a:cs typeface="Century Gothic"/>
              </a:rPr>
              <a:t>1980s: NC tobacco industry withered</a:t>
            </a:r>
          </a:p>
          <a:p>
            <a:r>
              <a:rPr lang="en-US" dirty="0" smtClean="0">
                <a:latin typeface="Century Gothic"/>
                <a:cs typeface="Century Gothic"/>
              </a:rPr>
              <a:t>1980s: Wendell Murphy, pig farmer turned state senator, decided to “vertically integrate” pig farms by protecting them like family farms</a:t>
            </a:r>
          </a:p>
          <a:p>
            <a:pPr lvl="1"/>
            <a:r>
              <a:rPr lang="en-US" dirty="0" smtClean="0">
                <a:latin typeface="Century Gothic"/>
                <a:cs typeface="Century Gothic"/>
              </a:rPr>
              <a:t>Eliminated sales tax on hog/poultry houses</a:t>
            </a:r>
          </a:p>
          <a:p>
            <a:pPr lvl="1"/>
            <a:r>
              <a:rPr lang="en-US" dirty="0" smtClean="0">
                <a:latin typeface="Century Gothic"/>
                <a:cs typeface="Century Gothic"/>
              </a:rPr>
              <a:t>Waived sales taxes on all CAFO equipment</a:t>
            </a:r>
          </a:p>
          <a:p>
            <a:pPr lvl="1"/>
            <a:r>
              <a:rPr lang="en-US" dirty="0" smtClean="0">
                <a:latin typeface="Century Gothic"/>
                <a:cs typeface="Century Gothic"/>
              </a:rPr>
              <a:t>Passed laws prohibiting zoning ordinances</a:t>
            </a:r>
          </a:p>
        </p:txBody>
      </p:sp>
    </p:spTree>
    <p:extLst>
      <p:ext uri="{BB962C8B-B14F-4D97-AF65-F5344CB8AC3E}">
        <p14:creationId xmlns:p14="http://schemas.microsoft.com/office/powerpoint/2010/main" val="21902502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pecial</a:t>
            </a:r>
            <a:r>
              <a:rPr lang="en-US" dirty="0" smtClean="0"/>
              <a:t> Interests: </a:t>
            </a:r>
            <a:br>
              <a:rPr lang="en-US" dirty="0" smtClean="0"/>
            </a:br>
            <a:r>
              <a:rPr lang="en-US" dirty="0" smtClean="0"/>
              <a:t>North Carolina</a:t>
            </a:r>
            <a:endParaRPr lang="en-US" dirty="0"/>
          </a:p>
        </p:txBody>
      </p:sp>
      <p:sp>
        <p:nvSpPr>
          <p:cNvPr id="3" name="Content Placeholder 2"/>
          <p:cNvSpPr>
            <a:spLocks noGrp="1"/>
          </p:cNvSpPr>
          <p:nvPr>
            <p:ph idx="1"/>
          </p:nvPr>
        </p:nvSpPr>
        <p:spPr/>
        <p:txBody>
          <a:bodyPr>
            <a:normAutofit lnSpcReduction="10000"/>
          </a:bodyPr>
          <a:lstStyle/>
          <a:p>
            <a:r>
              <a:rPr lang="en-US" dirty="0">
                <a:latin typeface="Century Gothic"/>
                <a:cs typeface="Century Gothic"/>
              </a:rPr>
              <a:t>1995: Pulitzer Prize-winning journalists </a:t>
            </a:r>
            <a:r>
              <a:rPr lang="en-US" dirty="0" smtClean="0">
                <a:latin typeface="Century Gothic"/>
                <a:cs typeface="Century Gothic"/>
              </a:rPr>
              <a:t>discover:</a:t>
            </a:r>
          </a:p>
          <a:p>
            <a:pPr lvl="1"/>
            <a:r>
              <a:rPr lang="en-US" dirty="0" smtClean="0">
                <a:latin typeface="Century Gothic"/>
                <a:cs typeface="Century Gothic"/>
              </a:rPr>
              <a:t>“[S]</a:t>
            </a:r>
            <a:r>
              <a:rPr lang="en-US" dirty="0" err="1" smtClean="0">
                <a:latin typeface="Century Gothic"/>
                <a:cs typeface="Century Gothic"/>
              </a:rPr>
              <a:t>tate</a:t>
            </a:r>
            <a:r>
              <a:rPr lang="en-US" dirty="0" smtClean="0">
                <a:latin typeface="Century Gothic"/>
                <a:cs typeface="Century Gothic"/>
              </a:rPr>
              <a:t> </a:t>
            </a:r>
            <a:r>
              <a:rPr lang="en-US" dirty="0">
                <a:latin typeface="Century Gothic"/>
                <a:cs typeface="Century Gothic"/>
              </a:rPr>
              <a:t>agencies aid the expansion of pork production but are slow to act on a growing range of problems resulting from that increase. The industry has won laws and policies promoting its rapid growth in North Carolina. It also has profited from a network of formal and informal alliances with powerful people in government</a:t>
            </a:r>
            <a:r>
              <a:rPr lang="en-US" dirty="0" smtClean="0">
                <a:latin typeface="Century Gothic"/>
                <a:cs typeface="Century Gothic"/>
              </a:rPr>
              <a:t>.”</a:t>
            </a:r>
          </a:p>
          <a:p>
            <a:r>
              <a:rPr lang="en-US" dirty="0" smtClean="0">
                <a:latin typeface="Century Gothic"/>
                <a:cs typeface="Century Gothic"/>
              </a:rPr>
              <a:t>And without </a:t>
            </a:r>
            <a:r>
              <a:rPr lang="en-US" dirty="0">
                <a:latin typeface="Century Gothic"/>
                <a:cs typeface="Century Gothic"/>
              </a:rPr>
              <a:t>further ado</a:t>
            </a:r>
            <a:r>
              <a:rPr lang="is-IS" dirty="0">
                <a:latin typeface="Century Gothic"/>
                <a:cs typeface="Century Gothic"/>
              </a:rPr>
              <a:t>…</a:t>
            </a:r>
          </a:p>
          <a:p>
            <a:pPr lvl="1"/>
            <a:r>
              <a:rPr lang="en-US" dirty="0">
                <a:latin typeface="Century Gothic"/>
                <a:cs typeface="Century Gothic"/>
                <a:hlinkClick r:id="rId2"/>
              </a:rPr>
              <a:t>https://www.youtube.com/watch?v=-mQYdE41hTM</a:t>
            </a:r>
            <a:r>
              <a:rPr lang="en-US" dirty="0">
                <a:latin typeface="Century Gothic"/>
                <a:cs typeface="Century Gothic"/>
              </a:rPr>
              <a:t> </a:t>
            </a:r>
          </a:p>
          <a:p>
            <a:endParaRPr lang="en-US" dirty="0">
              <a:latin typeface="Century Gothic"/>
              <a:cs typeface="Century Gothic"/>
            </a:endParaRPr>
          </a:p>
        </p:txBody>
      </p:sp>
    </p:spTree>
    <p:extLst>
      <p:ext uri="{BB962C8B-B14F-4D97-AF65-F5344CB8AC3E}">
        <p14:creationId xmlns:p14="http://schemas.microsoft.com/office/powerpoint/2010/main" val="31371422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Carolina:</a:t>
            </a:r>
            <a:br>
              <a:rPr lang="en-US" dirty="0" smtClean="0"/>
            </a:br>
            <a:r>
              <a:rPr lang="en-US" dirty="0" smtClean="0"/>
              <a:t>Fighting Back</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Community Empowerment </a:t>
            </a:r>
          </a:p>
          <a:p>
            <a:pPr lvl="1"/>
            <a:r>
              <a:rPr lang="en-US" dirty="0" smtClean="0">
                <a:latin typeface="Century Gothic"/>
                <a:cs typeface="Century Gothic"/>
              </a:rPr>
              <a:t>1) Organizing and informing </a:t>
            </a:r>
          </a:p>
          <a:p>
            <a:pPr lvl="1"/>
            <a:r>
              <a:rPr lang="en-US" dirty="0" smtClean="0">
                <a:latin typeface="Century Gothic"/>
                <a:cs typeface="Century Gothic"/>
              </a:rPr>
              <a:t>2) Advocacy and activism</a:t>
            </a:r>
          </a:p>
          <a:p>
            <a:pPr lvl="1"/>
            <a:r>
              <a:rPr lang="en-US" dirty="0" smtClean="0">
                <a:latin typeface="Century Gothic"/>
                <a:cs typeface="Century Gothic"/>
              </a:rPr>
              <a:t>3) Civil rights complaint </a:t>
            </a:r>
          </a:p>
        </p:txBody>
      </p:sp>
    </p:spTree>
    <p:extLst>
      <p:ext uri="{BB962C8B-B14F-4D97-AF65-F5344CB8AC3E}">
        <p14:creationId xmlns:p14="http://schemas.microsoft.com/office/powerpoint/2010/main" val="22089186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Century Gothic"/>
                <a:cs typeface="Century Gothic"/>
              </a:rPr>
              <a:t>Community members</a:t>
            </a:r>
          </a:p>
          <a:p>
            <a:r>
              <a:rPr lang="en-US" dirty="0" smtClean="0">
                <a:latin typeface="Century Gothic"/>
                <a:cs typeface="Century Gothic"/>
              </a:rPr>
              <a:t>Advocacy organizations</a:t>
            </a:r>
          </a:p>
          <a:p>
            <a:pPr lvl="1"/>
            <a:r>
              <a:rPr lang="en-US" dirty="0" err="1" smtClean="0">
                <a:latin typeface="Century Gothic"/>
                <a:cs typeface="Century Gothic"/>
              </a:rPr>
              <a:t>Earthjustice</a:t>
            </a:r>
            <a:r>
              <a:rPr lang="en-US" dirty="0" smtClean="0">
                <a:latin typeface="Century Gothic"/>
                <a:cs typeface="Century Gothic"/>
              </a:rPr>
              <a:t>, University of North Carolina Center for Civil Rights, </a:t>
            </a:r>
            <a:r>
              <a:rPr lang="en-US" dirty="0" err="1" smtClean="0">
                <a:latin typeface="Century Gothic"/>
                <a:cs typeface="Century Gothic"/>
              </a:rPr>
              <a:t>Waterkeeper</a:t>
            </a:r>
            <a:r>
              <a:rPr lang="en-US" dirty="0" smtClean="0">
                <a:latin typeface="Century Gothic"/>
                <a:cs typeface="Century Gothic"/>
              </a:rPr>
              <a:t> Alliance, North Carolina Environmental Justice Network (NCEJN), and Rural Empowerment Association for Community Help (REACH)</a:t>
            </a:r>
          </a:p>
          <a:p>
            <a:r>
              <a:rPr lang="en-US" dirty="0" smtClean="0">
                <a:latin typeface="Century Gothic"/>
                <a:cs typeface="Century Gothic"/>
              </a:rPr>
              <a:t>Professor Wing, public health professor at UNC </a:t>
            </a:r>
          </a:p>
          <a:p>
            <a:r>
              <a:rPr lang="en-US" dirty="0" smtClean="0">
                <a:latin typeface="Century Gothic"/>
                <a:cs typeface="Century Gothic"/>
              </a:rPr>
              <a:t>CAFO operators</a:t>
            </a:r>
          </a:p>
          <a:p>
            <a:pPr lvl="1"/>
            <a:r>
              <a:rPr lang="en-US" dirty="0" smtClean="0">
                <a:latin typeface="Century Gothic"/>
                <a:cs typeface="Century Gothic"/>
              </a:rPr>
              <a:t>WH Group</a:t>
            </a:r>
          </a:p>
          <a:p>
            <a:r>
              <a:rPr lang="en-US" dirty="0" smtClean="0">
                <a:latin typeface="Century Gothic"/>
                <a:cs typeface="Century Gothic"/>
              </a:rPr>
              <a:t>EPA External Civil Rights Compliance Office (ECRCO)</a:t>
            </a:r>
          </a:p>
          <a:p>
            <a:pPr lvl="1"/>
            <a:r>
              <a:rPr lang="en-US" dirty="0" smtClean="0">
                <a:latin typeface="Century Gothic"/>
                <a:cs typeface="Century Gothic"/>
              </a:rPr>
              <a:t>Formerly Office of Civil Rights (OCR)</a:t>
            </a:r>
          </a:p>
          <a:p>
            <a:r>
              <a:rPr lang="en-US" dirty="0" smtClean="0">
                <a:latin typeface="Century Gothic"/>
                <a:cs typeface="Century Gothic"/>
              </a:rPr>
              <a:t>Department of Environmental Quality (DEQ)</a:t>
            </a:r>
          </a:p>
          <a:p>
            <a:r>
              <a:rPr lang="en-US" dirty="0" smtClean="0">
                <a:latin typeface="Century Gothic"/>
                <a:cs typeface="Century Gothic"/>
              </a:rPr>
              <a:t>National Pork Council &amp; NC Pork Council </a:t>
            </a:r>
            <a:endParaRPr lang="en-US" dirty="0">
              <a:latin typeface="Century Gothic"/>
              <a:cs typeface="Century Gothic"/>
            </a:endParaRPr>
          </a:p>
        </p:txBody>
      </p:sp>
    </p:spTree>
    <p:extLst>
      <p:ext uri="{BB962C8B-B14F-4D97-AF65-F5344CB8AC3E}">
        <p14:creationId xmlns:p14="http://schemas.microsoft.com/office/powerpoint/2010/main" val="7253361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Sprayfields</a:t>
            </a:r>
            <a:endParaRPr lang="en-US" dirty="0"/>
          </a:p>
        </p:txBody>
      </p:sp>
      <p:pic>
        <p:nvPicPr>
          <p:cNvPr id="4" name="Content Placeholder 3" descr="ehp.121-a182.g009.png"/>
          <p:cNvPicPr>
            <a:picLocks noGrp="1" noChangeAspect="1"/>
          </p:cNvPicPr>
          <p:nvPr>
            <p:ph idx="1"/>
          </p:nvPr>
        </p:nvPicPr>
        <p:blipFill>
          <a:blip r:embed="rId3">
            <a:extLst>
              <a:ext uri="{28A0092B-C50C-407E-A947-70E740481C1C}">
                <a14:useLocalDpi xmlns:a14="http://schemas.microsoft.com/office/drawing/2010/main" val="0"/>
              </a:ext>
            </a:extLst>
          </a:blip>
          <a:srcRect t="11267" b="11267"/>
          <a:stretch>
            <a:fillRect/>
          </a:stretch>
        </p:blipFill>
        <p:spPr/>
      </p:pic>
    </p:spTree>
    <p:extLst>
      <p:ext uri="{BB962C8B-B14F-4D97-AF65-F5344CB8AC3E}">
        <p14:creationId xmlns:p14="http://schemas.microsoft.com/office/powerpoint/2010/main" val="30607510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Organizing and Informing </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Citizens have asked DEQ to help for decades</a:t>
            </a:r>
          </a:p>
          <a:p>
            <a:pPr lvl="1"/>
            <a:r>
              <a:rPr lang="en-US" dirty="0" smtClean="0">
                <a:latin typeface="Century Gothic"/>
                <a:cs typeface="Century Gothic"/>
              </a:rPr>
              <a:t>But “over the decades, complaints have largely fallen on deaf ears.” – </a:t>
            </a:r>
            <a:r>
              <a:rPr lang="en-US" dirty="0" err="1" smtClean="0">
                <a:latin typeface="Century Gothic"/>
                <a:cs typeface="Century Gothic"/>
              </a:rPr>
              <a:t>Naeema</a:t>
            </a:r>
            <a:r>
              <a:rPr lang="en-US" dirty="0" smtClean="0">
                <a:latin typeface="Century Gothic"/>
                <a:cs typeface="Century Gothic"/>
              </a:rPr>
              <a:t> Muhammad, director of NCEJN</a:t>
            </a:r>
          </a:p>
          <a:p>
            <a:r>
              <a:rPr lang="en-US" dirty="0" smtClean="0">
                <a:latin typeface="Century Gothic"/>
                <a:cs typeface="Century Gothic"/>
              </a:rPr>
              <a:t>Began collecting information in the 2000s</a:t>
            </a:r>
          </a:p>
          <a:p>
            <a:pPr lvl="1"/>
            <a:r>
              <a:rPr lang="en-US" dirty="0" smtClean="0">
                <a:latin typeface="Century Gothic"/>
                <a:cs typeface="Century Gothic"/>
              </a:rPr>
              <a:t>Professor Wing, public health professor at UNC</a:t>
            </a:r>
          </a:p>
          <a:p>
            <a:pPr lvl="1"/>
            <a:r>
              <a:rPr lang="en-US" dirty="0" smtClean="0">
                <a:latin typeface="Century Gothic"/>
                <a:cs typeface="Century Gothic"/>
              </a:rPr>
              <a:t>Devon Hall, REACH</a:t>
            </a:r>
          </a:p>
          <a:p>
            <a:pPr lvl="1"/>
            <a:r>
              <a:rPr lang="en-US" dirty="0" smtClean="0">
                <a:latin typeface="Century Gothic"/>
                <a:cs typeface="Century Gothic"/>
              </a:rPr>
              <a:t>Community members</a:t>
            </a:r>
            <a:endParaRPr lang="en-US" dirty="0">
              <a:latin typeface="Century Gothic"/>
              <a:cs typeface="Century Gothic"/>
            </a:endParaRPr>
          </a:p>
        </p:txBody>
      </p:sp>
    </p:spTree>
    <p:extLst>
      <p:ext uri="{BB962C8B-B14F-4D97-AF65-F5344CB8AC3E}">
        <p14:creationId xmlns:p14="http://schemas.microsoft.com/office/powerpoint/2010/main" val="16459282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Organizing and Informing</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Duplin Health Awareness Project</a:t>
            </a:r>
          </a:p>
          <a:p>
            <a:pPr lvl="1"/>
            <a:r>
              <a:rPr lang="en-US" dirty="0" smtClean="0">
                <a:latin typeface="Century Gothic"/>
                <a:cs typeface="Century Gothic"/>
              </a:rPr>
              <a:t>First of ten studies</a:t>
            </a:r>
          </a:p>
          <a:p>
            <a:pPr lvl="1"/>
            <a:r>
              <a:rPr lang="en-US" dirty="0" smtClean="0">
                <a:latin typeface="Century Gothic"/>
                <a:cs typeface="Century Gothic"/>
              </a:rPr>
              <a:t>Researchers monitored air quality within a mile of CAFOs for toxins and PM</a:t>
            </a:r>
          </a:p>
          <a:p>
            <a:pPr lvl="1"/>
            <a:r>
              <a:rPr lang="en-US" dirty="0" smtClean="0">
                <a:latin typeface="Century Gothic"/>
                <a:cs typeface="Century Gothic"/>
              </a:rPr>
              <a:t>Instructed community members to:</a:t>
            </a:r>
          </a:p>
          <a:p>
            <a:pPr lvl="2"/>
            <a:r>
              <a:rPr lang="en-US" dirty="0">
                <a:latin typeface="Century Gothic"/>
                <a:cs typeface="Century Gothic"/>
              </a:rPr>
              <a:t>S</a:t>
            </a:r>
            <a:r>
              <a:rPr lang="en-US" dirty="0" smtClean="0">
                <a:latin typeface="Century Gothic"/>
                <a:cs typeface="Century Gothic"/>
              </a:rPr>
              <a:t>it outdoors and note odor intensity and their own daily stress levels</a:t>
            </a:r>
          </a:p>
          <a:p>
            <a:pPr lvl="2"/>
            <a:r>
              <a:rPr lang="en-US" dirty="0" smtClean="0">
                <a:latin typeface="Century Gothic"/>
                <a:cs typeface="Century Gothic"/>
              </a:rPr>
              <a:t>Track their blood pressure and lung function with medical equipment</a:t>
            </a:r>
          </a:p>
          <a:p>
            <a:pPr lvl="2"/>
            <a:r>
              <a:rPr lang="en-US" dirty="0" smtClean="0">
                <a:latin typeface="Century Gothic"/>
                <a:cs typeface="Century Gothic"/>
              </a:rPr>
              <a:t>Record all of their data</a:t>
            </a:r>
          </a:p>
          <a:p>
            <a:pPr lvl="1"/>
            <a:endParaRPr lang="en-US" dirty="0">
              <a:latin typeface="Century Gothic"/>
              <a:cs typeface="Century Gothic"/>
            </a:endParaRPr>
          </a:p>
        </p:txBody>
      </p:sp>
    </p:spTree>
    <p:extLst>
      <p:ext uri="{BB962C8B-B14F-4D97-AF65-F5344CB8AC3E}">
        <p14:creationId xmlns:p14="http://schemas.microsoft.com/office/powerpoint/2010/main" val="84381608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Organizing and Informing</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Data showed correlations between pig waste and:</a:t>
            </a:r>
          </a:p>
          <a:p>
            <a:pPr lvl="1"/>
            <a:r>
              <a:rPr lang="en-US" dirty="0" smtClean="0">
                <a:latin typeface="Century Gothic"/>
                <a:cs typeface="Century Gothic"/>
              </a:rPr>
              <a:t>Asthma</a:t>
            </a:r>
          </a:p>
          <a:p>
            <a:pPr lvl="1"/>
            <a:r>
              <a:rPr lang="en-US" dirty="0">
                <a:latin typeface="Century Gothic"/>
                <a:cs typeface="Century Gothic"/>
              </a:rPr>
              <a:t>O</a:t>
            </a:r>
            <a:r>
              <a:rPr lang="en-US" dirty="0" smtClean="0">
                <a:latin typeface="Century Gothic"/>
                <a:cs typeface="Century Gothic"/>
              </a:rPr>
              <a:t>ther respiratory problems like bronchitis</a:t>
            </a:r>
          </a:p>
          <a:p>
            <a:pPr lvl="1"/>
            <a:r>
              <a:rPr lang="en-US" dirty="0" smtClean="0">
                <a:latin typeface="Century Gothic"/>
                <a:cs typeface="Century Gothic"/>
              </a:rPr>
              <a:t>Compromised immune systems</a:t>
            </a:r>
          </a:p>
          <a:p>
            <a:pPr lvl="1"/>
            <a:r>
              <a:rPr lang="en-US" dirty="0" smtClean="0">
                <a:latin typeface="Century Gothic"/>
                <a:cs typeface="Century Gothic"/>
              </a:rPr>
              <a:t>Increased stress and anxiety</a:t>
            </a:r>
          </a:p>
        </p:txBody>
      </p:sp>
    </p:spTree>
    <p:extLst>
      <p:ext uri="{BB962C8B-B14F-4D97-AF65-F5344CB8AC3E}">
        <p14:creationId xmlns:p14="http://schemas.microsoft.com/office/powerpoint/2010/main" val="304375755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Advocacy and Activism</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Century Gothic"/>
                <a:cs typeface="Century Gothic"/>
              </a:rPr>
              <a:t>Monitored air and water quality</a:t>
            </a:r>
          </a:p>
          <a:p>
            <a:r>
              <a:rPr lang="en-US" dirty="0" smtClean="0">
                <a:latin typeface="Century Gothic"/>
                <a:cs typeface="Century Gothic"/>
              </a:rPr>
              <a:t>Worked with </a:t>
            </a:r>
            <a:r>
              <a:rPr lang="en-US" dirty="0" err="1" smtClean="0">
                <a:latin typeface="Century Gothic"/>
                <a:cs typeface="Century Gothic"/>
              </a:rPr>
              <a:t>Waterkeepr</a:t>
            </a:r>
            <a:r>
              <a:rPr lang="en-US" dirty="0" smtClean="0">
                <a:latin typeface="Century Gothic"/>
                <a:cs typeface="Century Gothic"/>
              </a:rPr>
              <a:t> Alliance, who deployed </a:t>
            </a:r>
            <a:r>
              <a:rPr lang="en-US" dirty="0" err="1" smtClean="0">
                <a:latin typeface="Century Gothic"/>
                <a:cs typeface="Century Gothic"/>
              </a:rPr>
              <a:t>Riverkeepers</a:t>
            </a:r>
            <a:r>
              <a:rPr lang="en-US" dirty="0" smtClean="0">
                <a:latin typeface="Century Gothic"/>
                <a:cs typeface="Century Gothic"/>
              </a:rPr>
              <a:t> to take water samples</a:t>
            </a:r>
          </a:p>
          <a:p>
            <a:r>
              <a:rPr lang="en-US" dirty="0" smtClean="0">
                <a:latin typeface="Century Gothic"/>
                <a:cs typeface="Century Gothic"/>
              </a:rPr>
              <a:t>Created maps of CAFOs and lagoons and reported observed violations of the General Permit, like spraying before or during a storm</a:t>
            </a:r>
          </a:p>
          <a:p>
            <a:r>
              <a:rPr lang="en-US" dirty="0" smtClean="0">
                <a:latin typeface="Century Gothic"/>
                <a:cs typeface="Century Gothic"/>
              </a:rPr>
              <a:t>Went door-to-door distributing fact sheets</a:t>
            </a:r>
          </a:p>
          <a:p>
            <a:pPr lvl="1"/>
            <a:r>
              <a:rPr lang="en-US" dirty="0" smtClean="0">
                <a:latin typeface="Century Gothic"/>
                <a:cs typeface="Century Gothic"/>
              </a:rPr>
              <a:t>“We </a:t>
            </a:r>
            <a:r>
              <a:rPr lang="en-US" dirty="0">
                <a:latin typeface="Century Gothic"/>
                <a:cs typeface="Century Gothic"/>
              </a:rPr>
              <a:t>told them, this is how many pigs live around you, and this is who's making the money. We got good at mobilizing the community</a:t>
            </a:r>
            <a:r>
              <a:rPr lang="en-US" dirty="0" smtClean="0">
                <a:latin typeface="Century Gothic"/>
                <a:cs typeface="Century Gothic"/>
              </a:rPr>
              <a:t>.” – Devon Hall, REACH</a:t>
            </a:r>
            <a:endParaRPr lang="en-US" dirty="0">
              <a:latin typeface="Century Gothic"/>
              <a:cs typeface="Century Gothic"/>
            </a:endParaRPr>
          </a:p>
        </p:txBody>
      </p:sp>
    </p:spTree>
    <p:extLst>
      <p:ext uri="{BB962C8B-B14F-4D97-AF65-F5344CB8AC3E}">
        <p14:creationId xmlns:p14="http://schemas.microsoft.com/office/powerpoint/2010/main" val="21996354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Advocacy and Activism </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Intimidation from CAFO operators</a:t>
            </a:r>
          </a:p>
          <a:p>
            <a:pPr lvl="1"/>
            <a:r>
              <a:rPr lang="en-US" dirty="0" smtClean="0">
                <a:latin typeface="Century Gothic"/>
                <a:cs typeface="Century Gothic"/>
              </a:rPr>
              <a:t>Harassment</a:t>
            </a:r>
          </a:p>
          <a:p>
            <a:pPr lvl="2"/>
            <a:r>
              <a:rPr lang="en-US" dirty="0" smtClean="0">
                <a:latin typeface="Century Gothic"/>
                <a:cs typeface="Century Gothic"/>
              </a:rPr>
              <a:t>Particularly of water samplers</a:t>
            </a:r>
          </a:p>
          <a:p>
            <a:pPr lvl="1"/>
            <a:r>
              <a:rPr lang="en-US" dirty="0" smtClean="0">
                <a:latin typeface="Century Gothic"/>
                <a:cs typeface="Century Gothic"/>
              </a:rPr>
              <a:t>Sustained tailgating</a:t>
            </a:r>
          </a:p>
          <a:p>
            <a:pPr lvl="1"/>
            <a:r>
              <a:rPr lang="en-US" dirty="0" smtClean="0">
                <a:latin typeface="Century Gothic"/>
                <a:cs typeface="Century Gothic"/>
              </a:rPr>
              <a:t>Yelling</a:t>
            </a:r>
          </a:p>
          <a:p>
            <a:pPr lvl="1"/>
            <a:r>
              <a:rPr lang="en-US" dirty="0" smtClean="0">
                <a:latin typeface="Century Gothic"/>
                <a:cs typeface="Century Gothic"/>
              </a:rPr>
              <a:t>Threats of gun and other physical violence</a:t>
            </a:r>
          </a:p>
          <a:p>
            <a:pPr lvl="1"/>
            <a:r>
              <a:rPr lang="en-US" dirty="0" smtClean="0">
                <a:latin typeface="Century Gothic"/>
                <a:cs typeface="Century Gothic"/>
              </a:rPr>
              <a:t>Driving back and forth in front of houses</a:t>
            </a:r>
          </a:p>
          <a:p>
            <a:pPr lvl="1"/>
            <a:r>
              <a:rPr lang="en-US" dirty="0" smtClean="0">
                <a:latin typeface="Century Gothic"/>
                <a:cs typeface="Century Gothic"/>
              </a:rPr>
              <a:t>Phone calls after reporting illegal activity to DEQ</a:t>
            </a:r>
          </a:p>
          <a:p>
            <a:pPr lvl="1"/>
            <a:endParaRPr lang="en-US" dirty="0" smtClean="0">
              <a:latin typeface="Century Gothic"/>
              <a:cs typeface="Century Gothic"/>
            </a:endParaRPr>
          </a:p>
        </p:txBody>
      </p:sp>
    </p:spTree>
    <p:extLst>
      <p:ext uri="{BB962C8B-B14F-4D97-AF65-F5344CB8AC3E}">
        <p14:creationId xmlns:p14="http://schemas.microsoft.com/office/powerpoint/2010/main" val="35608493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Advocacy and Activism </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Century Gothic"/>
                <a:cs typeface="Century Gothic"/>
              </a:rPr>
              <a:t>Violet Branch</a:t>
            </a:r>
          </a:p>
          <a:p>
            <a:pPr lvl="1"/>
            <a:r>
              <a:rPr lang="en-US" dirty="0" smtClean="0">
                <a:latin typeface="Century Gothic"/>
                <a:cs typeface="Century Gothic"/>
              </a:rPr>
              <a:t>70-year-old African American woman</a:t>
            </a:r>
          </a:p>
          <a:p>
            <a:pPr lvl="1"/>
            <a:r>
              <a:rPr lang="en-US" dirty="0" smtClean="0">
                <a:latin typeface="Century Gothic"/>
                <a:cs typeface="Century Gothic"/>
              </a:rPr>
              <a:t>Lives within 2 miles of 10 CAFOs</a:t>
            </a:r>
          </a:p>
          <a:p>
            <a:pPr lvl="1"/>
            <a:r>
              <a:rPr lang="en-US" dirty="0" smtClean="0">
                <a:latin typeface="Century Gothic"/>
                <a:cs typeface="Century Gothic"/>
              </a:rPr>
              <a:t>State agency told her to stop using her well</a:t>
            </a:r>
          </a:p>
          <a:p>
            <a:pPr lvl="1"/>
            <a:r>
              <a:rPr lang="en-US" dirty="0" smtClean="0">
                <a:latin typeface="Century Gothic"/>
                <a:cs typeface="Century Gothic"/>
              </a:rPr>
              <a:t>After CAFO operator found out, he came to her house </a:t>
            </a:r>
          </a:p>
          <a:p>
            <a:pPr lvl="2"/>
            <a:r>
              <a:rPr lang="en-US" dirty="0" smtClean="0">
                <a:latin typeface="Century Gothic"/>
                <a:cs typeface="Century Gothic"/>
              </a:rPr>
              <a:t>“[T]hat farmer came back with their industry spokesperson and asked me a lot of questions as if they were trying to make it seem like I was out to get the hog farmer.” </a:t>
            </a:r>
          </a:p>
          <a:p>
            <a:pPr lvl="2"/>
            <a:r>
              <a:rPr lang="en-US" dirty="0" smtClean="0">
                <a:latin typeface="Century Gothic"/>
                <a:cs typeface="Century Gothic"/>
              </a:rPr>
              <a:t>Asked her if she ever considered moving – she’s lived on her land since 1943</a:t>
            </a:r>
          </a:p>
          <a:p>
            <a:pPr lvl="1"/>
            <a:endParaRPr lang="en-US" dirty="0">
              <a:latin typeface="Century Gothic"/>
              <a:cs typeface="Century Gothic"/>
            </a:endParaRPr>
          </a:p>
        </p:txBody>
      </p:sp>
    </p:spTree>
    <p:extLst>
      <p:ext uri="{BB962C8B-B14F-4D97-AF65-F5344CB8AC3E}">
        <p14:creationId xmlns:p14="http://schemas.microsoft.com/office/powerpoint/2010/main" val="265976934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Advocacy and Activism </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Elsie Herring </a:t>
            </a:r>
          </a:p>
          <a:p>
            <a:pPr lvl="1"/>
            <a:r>
              <a:rPr lang="en-US" dirty="0" smtClean="0">
                <a:latin typeface="Century Gothic"/>
                <a:cs typeface="Century Gothic"/>
              </a:rPr>
              <a:t>African American woman</a:t>
            </a:r>
          </a:p>
          <a:p>
            <a:pPr lvl="1"/>
            <a:r>
              <a:rPr lang="en-US" dirty="0" smtClean="0">
                <a:latin typeface="Century Gothic"/>
                <a:cs typeface="Century Gothic"/>
              </a:rPr>
              <a:t>Lives next to </a:t>
            </a:r>
            <a:r>
              <a:rPr lang="en-US" dirty="0" err="1" smtClean="0">
                <a:latin typeface="Century Gothic"/>
                <a:cs typeface="Century Gothic"/>
              </a:rPr>
              <a:t>sprayfields</a:t>
            </a:r>
            <a:endParaRPr lang="en-US" dirty="0" smtClean="0">
              <a:latin typeface="Century Gothic"/>
              <a:cs typeface="Century Gothic"/>
            </a:endParaRPr>
          </a:p>
          <a:p>
            <a:pPr lvl="1"/>
            <a:r>
              <a:rPr lang="en-US" dirty="0" smtClean="0">
                <a:latin typeface="Century Gothic"/>
                <a:cs typeface="Century Gothic"/>
              </a:rPr>
              <a:t>Filed complaints with DEQ</a:t>
            </a:r>
          </a:p>
          <a:p>
            <a:pPr lvl="1"/>
            <a:r>
              <a:rPr lang="en-US" dirty="0" smtClean="0">
                <a:latin typeface="Century Gothic"/>
                <a:cs typeface="Century Gothic"/>
              </a:rPr>
              <a:t>Received letter from CAFO lawyer threatening her with jail time if she continued to complain</a:t>
            </a:r>
            <a:endParaRPr lang="en-US" dirty="0">
              <a:latin typeface="Century Gothic"/>
              <a:cs typeface="Century Gothic"/>
            </a:endParaRPr>
          </a:p>
          <a:p>
            <a:pPr lvl="1"/>
            <a:r>
              <a:rPr lang="en-US" dirty="0" smtClean="0">
                <a:latin typeface="Century Gothic"/>
                <a:cs typeface="Century Gothic"/>
              </a:rPr>
              <a:t>Violence and intimidation:</a:t>
            </a:r>
          </a:p>
          <a:p>
            <a:pPr lvl="2"/>
            <a:r>
              <a:rPr lang="en-US" dirty="0">
                <a:latin typeface="Avenir Light"/>
                <a:cs typeface="Avenir Light"/>
                <a:hlinkClick r:id="rId2"/>
              </a:rPr>
              <a:t>https://www.youtube.com/watch?v=FbTDGJxUdXo&amp;feature=youtu.be</a:t>
            </a:r>
            <a:r>
              <a:rPr lang="en-US" dirty="0">
                <a:latin typeface="Avenir Light"/>
                <a:cs typeface="Avenir Light"/>
              </a:rPr>
              <a:t> </a:t>
            </a:r>
          </a:p>
        </p:txBody>
      </p:sp>
    </p:spTree>
    <p:extLst>
      <p:ext uri="{BB962C8B-B14F-4D97-AF65-F5344CB8AC3E}">
        <p14:creationId xmlns:p14="http://schemas.microsoft.com/office/powerpoint/2010/main" val="246251399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The Last Straw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entury Gothic"/>
                <a:cs typeface="Century Gothic"/>
              </a:rPr>
              <a:t>March 2014:</a:t>
            </a:r>
          </a:p>
          <a:p>
            <a:pPr lvl="1"/>
            <a:r>
              <a:rPr lang="en-US" dirty="0" smtClean="0">
                <a:latin typeface="Century Gothic"/>
                <a:cs typeface="Century Gothic"/>
              </a:rPr>
              <a:t>Community attempted to prevent DEQ from renewing General Permit in 2014 unless lagoon and </a:t>
            </a:r>
            <a:r>
              <a:rPr lang="en-US" dirty="0" err="1" smtClean="0">
                <a:latin typeface="Century Gothic"/>
                <a:cs typeface="Century Gothic"/>
              </a:rPr>
              <a:t>sprayfield</a:t>
            </a:r>
            <a:r>
              <a:rPr lang="en-US" dirty="0" smtClean="0">
                <a:latin typeface="Century Gothic"/>
                <a:cs typeface="Century Gothic"/>
              </a:rPr>
              <a:t> system was changed</a:t>
            </a:r>
          </a:p>
          <a:p>
            <a:pPr lvl="1"/>
            <a:r>
              <a:rPr lang="en-US" dirty="0" smtClean="0">
                <a:latin typeface="Century Gothic"/>
                <a:cs typeface="Century Gothic"/>
              </a:rPr>
              <a:t>DEQ renewed General Permit without change</a:t>
            </a:r>
          </a:p>
          <a:p>
            <a:pPr lvl="1"/>
            <a:r>
              <a:rPr lang="en-US" dirty="0" smtClean="0">
                <a:latin typeface="Century Gothic"/>
                <a:cs typeface="Century Gothic"/>
              </a:rPr>
              <a:t>Last straw: </a:t>
            </a:r>
          </a:p>
          <a:p>
            <a:pPr lvl="2"/>
            <a:r>
              <a:rPr lang="en-US" dirty="0" smtClean="0">
                <a:latin typeface="Century Gothic"/>
                <a:cs typeface="Century Gothic"/>
              </a:rPr>
              <a:t>“We’ve </a:t>
            </a:r>
            <a:r>
              <a:rPr lang="en-US" dirty="0">
                <a:latin typeface="Century Gothic"/>
                <a:cs typeface="Century Gothic"/>
              </a:rPr>
              <a:t>been asking the state and our representatives for years to do something different about how this industry operates in the </a:t>
            </a:r>
            <a:r>
              <a:rPr lang="en-US" dirty="0" smtClean="0">
                <a:latin typeface="Century Gothic"/>
                <a:cs typeface="Century Gothic"/>
              </a:rPr>
              <a:t>state. It </a:t>
            </a:r>
            <a:r>
              <a:rPr lang="en-US" dirty="0">
                <a:latin typeface="Century Gothic"/>
                <a:cs typeface="Century Gothic"/>
              </a:rPr>
              <a:t>was an insult to the community and to the people of the state of North Carolina to renew those permits</a:t>
            </a:r>
            <a:r>
              <a:rPr lang="en-US" dirty="0" smtClean="0">
                <a:latin typeface="Century Gothic"/>
                <a:cs typeface="Century Gothic"/>
              </a:rPr>
              <a:t>.” – </a:t>
            </a:r>
            <a:r>
              <a:rPr lang="en-US" dirty="0" err="1" smtClean="0">
                <a:latin typeface="Century Gothic"/>
                <a:cs typeface="Century Gothic"/>
              </a:rPr>
              <a:t>Naeema</a:t>
            </a:r>
            <a:r>
              <a:rPr lang="en-US" dirty="0" smtClean="0">
                <a:latin typeface="Century Gothic"/>
                <a:cs typeface="Century Gothic"/>
              </a:rPr>
              <a:t> Muhammad, director of NCEJN</a:t>
            </a:r>
          </a:p>
        </p:txBody>
      </p:sp>
    </p:spTree>
    <p:extLst>
      <p:ext uri="{BB962C8B-B14F-4D97-AF65-F5344CB8AC3E}">
        <p14:creationId xmlns:p14="http://schemas.microsoft.com/office/powerpoint/2010/main" val="191998870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 </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Century Gothic"/>
                <a:cs typeface="Century Gothic"/>
              </a:rPr>
              <a:t>September 2014:</a:t>
            </a:r>
          </a:p>
          <a:p>
            <a:pPr lvl="1"/>
            <a:r>
              <a:rPr lang="en-US" dirty="0" err="1" smtClean="0">
                <a:latin typeface="Century Gothic"/>
                <a:cs typeface="Century Gothic"/>
              </a:rPr>
              <a:t>Earthjustice</a:t>
            </a:r>
            <a:r>
              <a:rPr lang="en-US" dirty="0" smtClean="0">
                <a:latin typeface="Century Gothic"/>
                <a:cs typeface="Century Gothic"/>
              </a:rPr>
              <a:t> and UNC Center for Civil Rights, on behalf of </a:t>
            </a:r>
            <a:r>
              <a:rPr lang="en-US" dirty="0" err="1" smtClean="0">
                <a:latin typeface="Century Gothic"/>
                <a:cs typeface="Century Gothic"/>
              </a:rPr>
              <a:t>Waterkeeper</a:t>
            </a:r>
            <a:r>
              <a:rPr lang="en-US" dirty="0" smtClean="0">
                <a:latin typeface="Century Gothic"/>
                <a:cs typeface="Century Gothic"/>
              </a:rPr>
              <a:t> Alliance, NCEJN, and REACH</a:t>
            </a:r>
          </a:p>
          <a:p>
            <a:pPr lvl="1"/>
            <a:r>
              <a:rPr lang="en-US" dirty="0" smtClean="0">
                <a:latin typeface="Century Gothic"/>
                <a:cs typeface="Century Gothic"/>
              </a:rPr>
              <a:t>Filed complaint in EPA External Civil Rights Compliance Office (ECRCO)</a:t>
            </a:r>
          </a:p>
          <a:p>
            <a:pPr lvl="1"/>
            <a:r>
              <a:rPr lang="en-US" dirty="0" smtClean="0">
                <a:latin typeface="Century Gothic"/>
                <a:cs typeface="Century Gothic"/>
              </a:rPr>
              <a:t>Under Title VI of Civil Rights Act of 1964 and implementing regulations (40 C.F.R. Part 7)</a:t>
            </a:r>
          </a:p>
          <a:p>
            <a:pPr lvl="2"/>
            <a:r>
              <a:rPr lang="en-US" dirty="0">
                <a:latin typeface="Century Gothic"/>
                <a:cs typeface="Century Gothic"/>
              </a:rPr>
              <a:t>Under Title VI, state regulatory programs that receive federal funding may not operate in such a way that disproportionately impacts communities of color in a negative way. </a:t>
            </a:r>
          </a:p>
        </p:txBody>
      </p:sp>
    </p:spTree>
    <p:extLst>
      <p:ext uri="{BB962C8B-B14F-4D97-AF65-F5344CB8AC3E}">
        <p14:creationId xmlns:p14="http://schemas.microsoft.com/office/powerpoint/2010/main" val="140314221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Alleged:</a:t>
            </a:r>
          </a:p>
          <a:p>
            <a:pPr lvl="1"/>
            <a:r>
              <a:rPr lang="en-US" dirty="0" smtClean="0">
                <a:latin typeface="Century Gothic"/>
                <a:cs typeface="Century Gothic"/>
              </a:rPr>
              <a:t>“[T]he </a:t>
            </a:r>
            <a:r>
              <a:rPr lang="en-US" dirty="0">
                <a:latin typeface="Century Gothic"/>
                <a:cs typeface="Century Gothic"/>
              </a:rPr>
              <a:t>State’s lax regulation of hog-waste disposal discriminates against minority communities in eastern North Carolina, and that its [Department of Environmental Quality’s] recent permit allowing thousands of hog facilities to function without adequate waste-disposal controls violates federal law. </a:t>
            </a:r>
          </a:p>
        </p:txBody>
      </p:sp>
    </p:spTree>
    <p:extLst>
      <p:ext uri="{BB962C8B-B14F-4D97-AF65-F5344CB8AC3E}">
        <p14:creationId xmlns:p14="http://schemas.microsoft.com/office/powerpoint/2010/main" val="14186317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pic>
        <p:nvPicPr>
          <p:cNvPr id="4" name="Content Placeholder 3" descr="EWG_Social_Share_CAFO-Pool_C01-1_0.jpg"/>
          <p:cNvPicPr>
            <a:picLocks noGrp="1" noChangeAspect="1"/>
          </p:cNvPicPr>
          <p:nvPr>
            <p:ph idx="1"/>
          </p:nvPr>
        </p:nvPicPr>
        <p:blipFill>
          <a:blip r:embed="rId2">
            <a:extLst>
              <a:ext uri="{28A0092B-C50C-407E-A947-70E740481C1C}">
                <a14:useLocalDpi xmlns:a14="http://schemas.microsoft.com/office/drawing/2010/main" val="0"/>
              </a:ext>
            </a:extLst>
          </a:blip>
          <a:srcRect t="938" b="938"/>
          <a:stretch>
            <a:fillRect/>
          </a:stretch>
        </p:blipFill>
        <p:spPr/>
      </p:pic>
    </p:spTree>
    <p:extLst>
      <p:ext uri="{BB962C8B-B14F-4D97-AF65-F5344CB8AC3E}">
        <p14:creationId xmlns:p14="http://schemas.microsoft.com/office/powerpoint/2010/main" val="183855284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Century Gothic"/>
                <a:cs typeface="Century Gothic"/>
              </a:rPr>
              <a:t>February 2015: ECRCO began investigating DEQ</a:t>
            </a:r>
          </a:p>
          <a:p>
            <a:r>
              <a:rPr lang="en-US" dirty="0" smtClean="0">
                <a:latin typeface="Century Gothic"/>
                <a:cs typeface="Century Gothic"/>
              </a:rPr>
              <a:t>March 2015: Parties agree to enter into ADR</a:t>
            </a:r>
          </a:p>
          <a:p>
            <a:pPr lvl="1"/>
            <a:r>
              <a:rPr lang="en-US" dirty="0" smtClean="0">
                <a:latin typeface="Century Gothic"/>
                <a:cs typeface="Century Gothic"/>
              </a:rPr>
              <a:t>Funded by EPA</a:t>
            </a:r>
          </a:p>
          <a:p>
            <a:r>
              <a:rPr lang="en-US" dirty="0" smtClean="0">
                <a:latin typeface="Century Gothic"/>
                <a:cs typeface="Century Gothic"/>
              </a:rPr>
              <a:t>National Pork Council and NC Pork Council moved to intervene</a:t>
            </a:r>
          </a:p>
          <a:p>
            <a:pPr lvl="1"/>
            <a:r>
              <a:rPr lang="en-US" dirty="0" smtClean="0">
                <a:latin typeface="Century Gothic"/>
                <a:cs typeface="Century Gothic"/>
              </a:rPr>
              <a:t>How did they know about proceedings</a:t>
            </a:r>
            <a:r>
              <a:rPr lang="is-IS" dirty="0" smtClean="0">
                <a:latin typeface="Century Gothic"/>
                <a:cs typeface="Century Gothic"/>
              </a:rPr>
              <a:t>…?</a:t>
            </a:r>
          </a:p>
          <a:p>
            <a:r>
              <a:rPr lang="is-IS" dirty="0" smtClean="0">
                <a:latin typeface="Century Gothic"/>
                <a:cs typeface="Century Gothic"/>
              </a:rPr>
              <a:t>Citizens objected:</a:t>
            </a:r>
          </a:p>
          <a:p>
            <a:pPr lvl="1"/>
            <a:r>
              <a:rPr lang="en-US" dirty="0" smtClean="0">
                <a:latin typeface="Century Gothic"/>
                <a:cs typeface="Century Gothic"/>
              </a:rPr>
              <a:t>“On </a:t>
            </a:r>
            <a:r>
              <a:rPr lang="en-US" dirty="0">
                <a:latin typeface="Century Gothic"/>
                <a:cs typeface="Century Gothic"/>
              </a:rPr>
              <a:t>behalf of our clients, who were adamant that the Pork Council should not be at the table—this was not about them, it was about DEQ’s responsibility to protect the environment and health and safety of the people of North Carolina—we said no, there’s no place for you </a:t>
            </a:r>
            <a:r>
              <a:rPr lang="en-US" dirty="0" smtClean="0">
                <a:latin typeface="Century Gothic"/>
                <a:cs typeface="Century Gothic"/>
              </a:rPr>
              <a:t>here.”</a:t>
            </a:r>
            <a:endParaRPr lang="en-US" dirty="0">
              <a:latin typeface="Century Gothic"/>
              <a:cs typeface="Century Gothic"/>
            </a:endParaRPr>
          </a:p>
        </p:txBody>
      </p:sp>
    </p:spTree>
    <p:extLst>
      <p:ext uri="{BB962C8B-B14F-4D97-AF65-F5344CB8AC3E}">
        <p14:creationId xmlns:p14="http://schemas.microsoft.com/office/powerpoint/2010/main" val="42720395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January 2016:</a:t>
            </a:r>
          </a:p>
          <a:p>
            <a:pPr lvl="1"/>
            <a:r>
              <a:rPr lang="en-US" dirty="0" smtClean="0">
                <a:latin typeface="Century Gothic"/>
                <a:cs typeface="Century Gothic"/>
              </a:rPr>
              <a:t>Pork industry shows up to mediation</a:t>
            </a:r>
          </a:p>
          <a:p>
            <a:pPr lvl="1"/>
            <a:r>
              <a:rPr lang="en-US" dirty="0" smtClean="0">
                <a:latin typeface="Century Gothic"/>
                <a:cs typeface="Century Gothic"/>
              </a:rPr>
              <a:t>DEQ makes it clear they support industry’s presence</a:t>
            </a:r>
          </a:p>
          <a:p>
            <a:pPr lvl="2"/>
            <a:r>
              <a:rPr lang="en-US" dirty="0" smtClean="0">
                <a:latin typeface="Century Gothic"/>
                <a:cs typeface="Century Gothic"/>
              </a:rPr>
              <a:t>Didn’t act surprised industry was there</a:t>
            </a:r>
          </a:p>
          <a:p>
            <a:pPr lvl="2"/>
            <a:r>
              <a:rPr lang="en-US" dirty="0" err="1" smtClean="0">
                <a:latin typeface="Century Gothic"/>
                <a:cs typeface="Century Gothic"/>
              </a:rPr>
              <a:t>Earthjustice</a:t>
            </a:r>
            <a:r>
              <a:rPr lang="en-US" dirty="0" smtClean="0">
                <a:latin typeface="Century Gothic"/>
                <a:cs typeface="Century Gothic"/>
              </a:rPr>
              <a:t> attorney stated DEQ tried to “normalize the problem”</a:t>
            </a:r>
          </a:p>
          <a:p>
            <a:pPr lvl="1"/>
            <a:r>
              <a:rPr lang="en-US" dirty="0">
                <a:latin typeface="Century Gothic"/>
                <a:cs typeface="Century Gothic"/>
              </a:rPr>
              <a:t>Community representatives concerned about exposing identities of those who were present </a:t>
            </a:r>
          </a:p>
          <a:p>
            <a:pPr lvl="1"/>
            <a:r>
              <a:rPr lang="en-US" dirty="0">
                <a:latin typeface="Century Gothic"/>
                <a:cs typeface="Century Gothic"/>
              </a:rPr>
              <a:t>Negotiations broke down</a:t>
            </a:r>
          </a:p>
          <a:p>
            <a:pPr lvl="1"/>
            <a:endParaRPr lang="en-US" dirty="0">
              <a:latin typeface="Century Gothic"/>
              <a:cs typeface="Century Gothic"/>
            </a:endParaRPr>
          </a:p>
        </p:txBody>
      </p:sp>
    </p:spTree>
    <p:extLst>
      <p:ext uri="{BB962C8B-B14F-4D97-AF65-F5344CB8AC3E}">
        <p14:creationId xmlns:p14="http://schemas.microsoft.com/office/powerpoint/2010/main" val="115282007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a:t>
            </a:r>
            <a:endParaRPr lang="en-US" dirty="0"/>
          </a:p>
        </p:txBody>
      </p:sp>
      <p:pic>
        <p:nvPicPr>
          <p:cNvPr id="4" name="Content Placeholder 3" descr="Screen Shot 2017-04-11 at 11.11.35 PM.png"/>
          <p:cNvPicPr>
            <a:picLocks noGrp="1" noChangeAspect="1"/>
          </p:cNvPicPr>
          <p:nvPr>
            <p:ph idx="1"/>
          </p:nvPr>
        </p:nvPicPr>
        <p:blipFill>
          <a:blip r:embed="rId2">
            <a:extLst>
              <a:ext uri="{28A0092B-C50C-407E-A947-70E740481C1C}">
                <a14:useLocalDpi xmlns:a14="http://schemas.microsoft.com/office/drawing/2010/main" val="0"/>
              </a:ext>
            </a:extLst>
          </a:blip>
          <a:srcRect t="4516" b="4516"/>
          <a:stretch>
            <a:fillRect/>
          </a:stretch>
        </p:blipFill>
        <p:spPr/>
      </p:pic>
    </p:spTree>
    <p:extLst>
      <p:ext uri="{BB962C8B-B14F-4D97-AF65-F5344CB8AC3E}">
        <p14:creationId xmlns:p14="http://schemas.microsoft.com/office/powerpoint/2010/main" val="215966381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Century Gothic"/>
                <a:cs typeface="Century Gothic"/>
              </a:rPr>
              <a:t>March 2016: Community withdraws from mediation </a:t>
            </a:r>
          </a:p>
          <a:p>
            <a:r>
              <a:rPr lang="en-US" dirty="0" smtClean="0">
                <a:latin typeface="Century Gothic"/>
                <a:cs typeface="Century Gothic"/>
              </a:rPr>
              <a:t>May 2016: ECRCO reinstates DEQ investigation</a:t>
            </a:r>
          </a:p>
          <a:p>
            <a:r>
              <a:rPr lang="en-US" dirty="0" smtClean="0">
                <a:latin typeface="Century Gothic"/>
                <a:cs typeface="Century Gothic"/>
              </a:rPr>
              <a:t>July 2016: Community filed second complaint with ECRCO</a:t>
            </a:r>
          </a:p>
          <a:p>
            <a:pPr lvl="1"/>
            <a:r>
              <a:rPr lang="en-US" dirty="0" smtClean="0">
                <a:latin typeface="Century Gothic"/>
                <a:cs typeface="Century Gothic"/>
              </a:rPr>
              <a:t>Alleged DEQ “</a:t>
            </a:r>
            <a:r>
              <a:rPr lang="en-US" dirty="0">
                <a:latin typeface="Century Gothic"/>
                <a:cs typeface="Century Gothic"/>
              </a:rPr>
              <a:t>engaged in and failed to protect [the Citizens] from intimidation, which is prohibited by Title VI and EPA regulations, 40 C.F.R. § 7.100</a:t>
            </a:r>
            <a:r>
              <a:rPr lang="en-US" dirty="0" smtClean="0">
                <a:latin typeface="Century Gothic"/>
                <a:cs typeface="Century Gothic"/>
              </a:rPr>
              <a:t>.”</a:t>
            </a:r>
          </a:p>
          <a:p>
            <a:pPr lvl="1"/>
            <a:r>
              <a:rPr lang="en-US" dirty="0" smtClean="0">
                <a:latin typeface="Century Gothic"/>
                <a:cs typeface="Century Gothic"/>
              </a:rPr>
              <a:t>Discussed long history of intimidation tactics</a:t>
            </a:r>
          </a:p>
          <a:p>
            <a:r>
              <a:rPr lang="en-US" dirty="0" smtClean="0">
                <a:latin typeface="Century Gothic"/>
                <a:cs typeface="Century Gothic"/>
              </a:rPr>
              <a:t>August 2016: ECRCO agrees to investigate DEQ based on the second complaint</a:t>
            </a:r>
          </a:p>
        </p:txBody>
      </p:sp>
    </p:spTree>
    <p:extLst>
      <p:ext uri="{BB962C8B-B14F-4D97-AF65-F5344CB8AC3E}">
        <p14:creationId xmlns:p14="http://schemas.microsoft.com/office/powerpoint/2010/main" val="90533653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a:t>
            </a:r>
            <a:endParaRPr lang="en-US" dirty="0"/>
          </a:p>
        </p:txBody>
      </p:sp>
      <p:sp>
        <p:nvSpPr>
          <p:cNvPr id="3" name="Content Placeholder 2"/>
          <p:cNvSpPr>
            <a:spLocks noGrp="1"/>
          </p:cNvSpPr>
          <p:nvPr>
            <p:ph idx="1"/>
          </p:nvPr>
        </p:nvSpPr>
        <p:spPr/>
        <p:txBody>
          <a:bodyPr/>
          <a:lstStyle/>
          <a:p>
            <a:r>
              <a:rPr lang="en-US" dirty="0" smtClean="0">
                <a:latin typeface="Century Gothic"/>
                <a:cs typeface="Century Gothic"/>
              </a:rPr>
              <a:t>October 2016: </a:t>
            </a:r>
          </a:p>
          <a:p>
            <a:pPr lvl="1"/>
            <a:r>
              <a:rPr lang="en-US" dirty="0" smtClean="0">
                <a:latin typeface="Century Gothic"/>
                <a:cs typeface="Century Gothic"/>
              </a:rPr>
              <a:t>20 community members go to Washington, D.C.</a:t>
            </a:r>
          </a:p>
          <a:p>
            <a:pPr lvl="1"/>
            <a:r>
              <a:rPr lang="en-US" dirty="0" smtClean="0">
                <a:latin typeface="Century Gothic"/>
                <a:cs typeface="Century Gothic"/>
              </a:rPr>
              <a:t>Meet with EPA and members of Congress</a:t>
            </a:r>
          </a:p>
          <a:p>
            <a:r>
              <a:rPr lang="en-US" dirty="0" smtClean="0">
                <a:latin typeface="Century Gothic"/>
                <a:cs typeface="Century Gothic"/>
              </a:rPr>
              <a:t>November 2016: </a:t>
            </a:r>
          </a:p>
          <a:p>
            <a:pPr lvl="1"/>
            <a:r>
              <a:rPr lang="en-US" dirty="0" smtClean="0">
                <a:latin typeface="Century Gothic"/>
                <a:cs typeface="Century Gothic"/>
              </a:rPr>
              <a:t>ECRCO visits North Carolina </a:t>
            </a:r>
          </a:p>
          <a:p>
            <a:pPr lvl="1"/>
            <a:r>
              <a:rPr lang="en-US" dirty="0" smtClean="0">
                <a:latin typeface="Century Gothic"/>
                <a:cs typeface="Century Gothic"/>
              </a:rPr>
              <a:t>Sen. Cory Booker visited too</a:t>
            </a:r>
          </a:p>
          <a:p>
            <a:pPr lvl="2"/>
            <a:r>
              <a:rPr lang="en-US" dirty="0" smtClean="0">
                <a:latin typeface="Century Gothic"/>
                <a:cs typeface="Century Gothic"/>
              </a:rPr>
              <a:t>Member of the Senate Environment and Public Works Committee</a:t>
            </a:r>
            <a:endParaRPr lang="en-US" dirty="0">
              <a:latin typeface="Century Gothic"/>
              <a:cs typeface="Century Gothic"/>
            </a:endParaRPr>
          </a:p>
        </p:txBody>
      </p:sp>
    </p:spTree>
    <p:extLst>
      <p:ext uri="{BB962C8B-B14F-4D97-AF65-F5344CB8AC3E}">
        <p14:creationId xmlns:p14="http://schemas.microsoft.com/office/powerpoint/2010/main" val="139798382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Century Gothic"/>
                <a:cs typeface="Century Gothic"/>
              </a:rPr>
              <a:t>January 2017:</a:t>
            </a:r>
          </a:p>
          <a:p>
            <a:pPr lvl="1"/>
            <a:r>
              <a:rPr lang="en-US" dirty="0" smtClean="0">
                <a:solidFill>
                  <a:srgbClr val="000000"/>
                </a:solidFill>
                <a:latin typeface="Century Gothic"/>
                <a:cs typeface="Century Gothic"/>
              </a:rPr>
              <a:t>VICTORY: ECRCO sends DEQ Letter of Concern</a:t>
            </a:r>
          </a:p>
          <a:p>
            <a:pPr lvl="2"/>
            <a:r>
              <a:rPr lang="en-US" dirty="0" smtClean="0">
                <a:solidFill>
                  <a:srgbClr val="000000"/>
                </a:solidFill>
                <a:latin typeface="Century Gothic"/>
                <a:cs typeface="Century Gothic"/>
              </a:rPr>
              <a:t>“Unprecedented step”</a:t>
            </a:r>
          </a:p>
          <a:p>
            <a:pPr lvl="1"/>
            <a:r>
              <a:rPr lang="en-US" dirty="0" err="1" smtClean="0">
                <a:solidFill>
                  <a:srgbClr val="000000"/>
                </a:solidFill>
                <a:latin typeface="Century Gothic"/>
                <a:cs typeface="Century Gothic"/>
              </a:rPr>
              <a:t>Expess</a:t>
            </a:r>
            <a:r>
              <a:rPr lang="en-US" dirty="0">
                <a:solidFill>
                  <a:srgbClr val="000000"/>
                </a:solidFill>
                <a:latin typeface="Century Gothic"/>
                <a:cs typeface="Century Gothic"/>
              </a:rPr>
              <a:t> “deep concern about the possibility that African Americans, Latinos, and Native Americans have been subjected to discrimination as the result of NC DEQ’s operation of the Swine Waste General Permit program, including the 2014 renewal of the Swine Waste General Permit</a:t>
            </a:r>
            <a:r>
              <a:rPr lang="en-US" dirty="0" smtClean="0">
                <a:solidFill>
                  <a:srgbClr val="000000"/>
                </a:solidFill>
                <a:latin typeface="Century Gothic"/>
                <a:cs typeface="Century Gothic"/>
              </a:rPr>
              <a:t>.”</a:t>
            </a:r>
          </a:p>
          <a:p>
            <a:pPr lvl="1"/>
            <a:r>
              <a:rPr lang="en-US" dirty="0" smtClean="0">
                <a:solidFill>
                  <a:srgbClr val="000000"/>
                </a:solidFill>
                <a:latin typeface="Century Gothic"/>
                <a:cs typeface="Century Gothic"/>
              </a:rPr>
              <a:t>Express “</a:t>
            </a:r>
            <a:r>
              <a:rPr lang="en-US" dirty="0">
                <a:solidFill>
                  <a:srgbClr val="000000"/>
                </a:solidFill>
                <a:latin typeface="Century Gothic"/>
                <a:cs typeface="Century Gothic"/>
              </a:rPr>
              <a:t>grave concerns about these reports indicating a potential hostile and intimidating environment for anyone seeking to provide relevant information to NC DEQ or EPA</a:t>
            </a:r>
            <a:r>
              <a:rPr lang="en-US" dirty="0" smtClean="0">
                <a:solidFill>
                  <a:srgbClr val="000000"/>
                </a:solidFill>
                <a:latin typeface="Century Gothic"/>
                <a:cs typeface="Century Gothic"/>
              </a:rPr>
              <a:t>.” </a:t>
            </a:r>
            <a:endParaRPr lang="en-US" dirty="0">
              <a:solidFill>
                <a:srgbClr val="000000"/>
              </a:solidFill>
              <a:latin typeface="Century Gothic"/>
              <a:cs typeface="Century Gothic"/>
            </a:endParaRPr>
          </a:p>
        </p:txBody>
      </p:sp>
    </p:spTree>
    <p:extLst>
      <p:ext uri="{BB962C8B-B14F-4D97-AF65-F5344CB8AC3E}">
        <p14:creationId xmlns:p14="http://schemas.microsoft.com/office/powerpoint/2010/main" val="24289166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entury Gothic"/>
                <a:cs typeface="Century Gothic"/>
              </a:rPr>
              <a:t>ECRCO recommendations for DEQ:</a:t>
            </a:r>
          </a:p>
          <a:p>
            <a:pPr lvl="1"/>
            <a:r>
              <a:rPr lang="en-US" dirty="0">
                <a:latin typeface="Century Gothic"/>
                <a:cs typeface="Century Gothic"/>
              </a:rPr>
              <a:t>Assess the Swine Waste General Permit to determine how it should be changed to substantially reduce impacts on nearby residents. The EPA also asked for a timeline.</a:t>
            </a:r>
          </a:p>
          <a:p>
            <a:pPr lvl="1"/>
            <a:r>
              <a:rPr lang="en-US" dirty="0">
                <a:latin typeface="Century Gothic"/>
                <a:cs typeface="Century Gothic"/>
              </a:rPr>
              <a:t>Assess current regulations on industrialized hog farms and determined what could be changed. If the DEQ claims it doesn’t have the authority to change a rule, it needs to show evidence of the impediment.</a:t>
            </a:r>
          </a:p>
          <a:p>
            <a:pPr lvl="1"/>
            <a:r>
              <a:rPr lang="en-US" dirty="0">
                <a:latin typeface="Century Gothic"/>
                <a:cs typeface="Century Gothic"/>
              </a:rPr>
              <a:t>Evaluate risk management options, such as covering the lagoons, not using dead boxes [a holding pen for hog carcasses] and not spraying on the weekends</a:t>
            </a:r>
            <a:r>
              <a:rPr lang="en-US" dirty="0" smtClean="0">
                <a:latin typeface="Century Gothic"/>
                <a:cs typeface="Century Gothic"/>
              </a:rPr>
              <a:t>.</a:t>
            </a:r>
            <a:endParaRPr lang="en-US" dirty="0">
              <a:latin typeface="Century Gothic"/>
              <a:cs typeface="Century Gothic"/>
            </a:endParaRPr>
          </a:p>
        </p:txBody>
      </p:sp>
    </p:spTree>
    <p:extLst>
      <p:ext uri="{BB962C8B-B14F-4D97-AF65-F5344CB8AC3E}">
        <p14:creationId xmlns:p14="http://schemas.microsoft.com/office/powerpoint/2010/main" val="101487103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Fighting Back:</a:t>
            </a:r>
            <a:br>
              <a:rPr lang="en-US" dirty="0" smtClean="0"/>
            </a:br>
            <a:r>
              <a:rPr lang="en-US" dirty="0" smtClean="0"/>
              <a:t>Civil Rights Complaint </a:t>
            </a:r>
            <a:endParaRPr lang="en-US" dirty="0"/>
          </a:p>
        </p:txBody>
      </p:sp>
      <p:sp>
        <p:nvSpPr>
          <p:cNvPr id="3" name="Content Placeholder 2"/>
          <p:cNvSpPr>
            <a:spLocks noGrp="1"/>
          </p:cNvSpPr>
          <p:nvPr>
            <p:ph idx="1"/>
          </p:nvPr>
        </p:nvSpPr>
        <p:spPr/>
        <p:txBody>
          <a:bodyPr>
            <a:normAutofit lnSpcReduction="10000"/>
          </a:bodyPr>
          <a:lstStyle/>
          <a:p>
            <a:r>
              <a:rPr lang="en-US" dirty="0">
                <a:latin typeface="Century Gothic"/>
                <a:cs typeface="Century Gothic"/>
              </a:rPr>
              <a:t>ECRCO recommendations for DEQ:</a:t>
            </a:r>
          </a:p>
          <a:p>
            <a:pPr lvl="1"/>
            <a:r>
              <a:rPr lang="en-US" dirty="0" smtClean="0">
                <a:latin typeface="Century Gothic"/>
                <a:cs typeface="Century Gothic"/>
              </a:rPr>
              <a:t>Assess </a:t>
            </a:r>
            <a:r>
              <a:rPr lang="en-US" dirty="0">
                <a:latin typeface="Century Gothic"/>
                <a:cs typeface="Century Gothic"/>
              </a:rPr>
              <a:t>current swine waste technologies and what could be </a:t>
            </a:r>
            <a:r>
              <a:rPr lang="en-US" dirty="0" smtClean="0">
                <a:latin typeface="Century Gothic"/>
                <a:cs typeface="Century Gothic"/>
              </a:rPr>
              <a:t>adopted.</a:t>
            </a:r>
            <a:endParaRPr lang="en-US" dirty="0">
              <a:latin typeface="Century Gothic"/>
              <a:cs typeface="Century Gothic"/>
            </a:endParaRPr>
          </a:p>
          <a:p>
            <a:pPr lvl="1"/>
            <a:r>
              <a:rPr lang="en-US" dirty="0">
                <a:latin typeface="Century Gothic"/>
                <a:cs typeface="Century Gothic"/>
              </a:rPr>
              <a:t>Conduct an internal evaluation of DEQ’s enforcement and compliance of industrialized hog farms. If corrective measures are needed, deliver a timetable to do so.</a:t>
            </a:r>
          </a:p>
          <a:p>
            <a:pPr lvl="1"/>
            <a:r>
              <a:rPr lang="en-US" dirty="0">
                <a:latin typeface="Century Gothic"/>
                <a:cs typeface="Century Gothic"/>
              </a:rPr>
              <a:t>Evaluate its non-discrimination program if its [sic] in place, using a federal checklist. If the program hasn’t been established, DEQ is to correct the </a:t>
            </a:r>
            <a:r>
              <a:rPr lang="en-US" dirty="0" smtClean="0">
                <a:latin typeface="Century Gothic"/>
                <a:cs typeface="Century Gothic"/>
              </a:rPr>
              <a:t>deficiencies.</a:t>
            </a:r>
            <a:endParaRPr lang="en-US" dirty="0">
              <a:latin typeface="Century Gothic"/>
              <a:cs typeface="Century Gothic"/>
            </a:endParaRPr>
          </a:p>
        </p:txBody>
      </p:sp>
    </p:spTree>
    <p:extLst>
      <p:ext uri="{BB962C8B-B14F-4D97-AF65-F5344CB8AC3E}">
        <p14:creationId xmlns:p14="http://schemas.microsoft.com/office/powerpoint/2010/main" val="68124801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EPA In Jeopardy:</a:t>
            </a:r>
            <a:br>
              <a:rPr lang="en-US" dirty="0" smtClean="0"/>
            </a:br>
            <a:r>
              <a:rPr lang="en-US" dirty="0" smtClean="0"/>
              <a:t>Next Steps at State Level?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entury Gothic"/>
                <a:cs typeface="Century Gothic"/>
              </a:rPr>
              <a:t>Repeal “Right-to-Farm” </a:t>
            </a:r>
          </a:p>
          <a:p>
            <a:r>
              <a:rPr lang="en-US" dirty="0" smtClean="0">
                <a:latin typeface="Century Gothic"/>
                <a:cs typeface="Century Gothic"/>
              </a:rPr>
              <a:t>Repeal Ag-Gag</a:t>
            </a:r>
          </a:p>
          <a:p>
            <a:r>
              <a:rPr lang="en-US" dirty="0" smtClean="0">
                <a:latin typeface="Century Gothic"/>
                <a:cs typeface="Century Gothic"/>
              </a:rPr>
              <a:t>Fund DEQ </a:t>
            </a:r>
          </a:p>
          <a:p>
            <a:r>
              <a:rPr lang="en-US" dirty="0" smtClean="0">
                <a:latin typeface="Century Gothic"/>
                <a:cs typeface="Century Gothic"/>
              </a:rPr>
              <a:t>Continue to exert pressure on DEQ to update the General Permit by banning lagoon and </a:t>
            </a:r>
            <a:r>
              <a:rPr lang="en-US" dirty="0" err="1" smtClean="0">
                <a:latin typeface="Century Gothic"/>
                <a:cs typeface="Century Gothic"/>
              </a:rPr>
              <a:t>sprayfield</a:t>
            </a:r>
            <a:r>
              <a:rPr lang="en-US" dirty="0" smtClean="0">
                <a:latin typeface="Century Gothic"/>
                <a:cs typeface="Century Gothic"/>
              </a:rPr>
              <a:t> waste management systems</a:t>
            </a:r>
          </a:p>
          <a:p>
            <a:pPr lvl="1"/>
            <a:r>
              <a:rPr lang="en-US" dirty="0" smtClean="0">
                <a:latin typeface="Century Gothic"/>
                <a:cs typeface="Century Gothic"/>
              </a:rPr>
              <a:t>Or at least force them to use some kind of control technology to reduce emissions from lagoons</a:t>
            </a:r>
          </a:p>
          <a:p>
            <a:r>
              <a:rPr lang="en-US" dirty="0" smtClean="0">
                <a:latin typeface="Century Gothic"/>
                <a:cs typeface="Century Gothic"/>
              </a:rPr>
              <a:t>Petition DEQ to establish an environmental justice department to ensure Title VI compliance, as recommended </a:t>
            </a:r>
            <a:endParaRPr lang="en-US" dirty="0">
              <a:latin typeface="Century Gothic"/>
              <a:cs typeface="Century Gothic"/>
            </a:endParaRPr>
          </a:p>
        </p:txBody>
      </p:sp>
    </p:spTree>
    <p:extLst>
      <p:ext uri="{BB962C8B-B14F-4D97-AF65-F5344CB8AC3E}">
        <p14:creationId xmlns:p14="http://schemas.microsoft.com/office/powerpoint/2010/main" val="24366594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pic>
        <p:nvPicPr>
          <p:cNvPr id="4" name="Content Placeholder 3" descr="980x.jpg"/>
          <p:cNvPicPr>
            <a:picLocks noGrp="1" noChangeAspect="1"/>
          </p:cNvPicPr>
          <p:nvPr>
            <p:ph idx="1"/>
          </p:nvPr>
        </p:nvPicPr>
        <p:blipFill>
          <a:blip r:embed="rId2">
            <a:extLst>
              <a:ext uri="{28A0092B-C50C-407E-A947-70E740481C1C}">
                <a14:useLocalDpi xmlns:a14="http://schemas.microsoft.com/office/drawing/2010/main" val="0"/>
              </a:ext>
            </a:extLst>
          </a:blip>
          <a:srcRect l="-7459" r="-7459"/>
          <a:stretch>
            <a:fillRect/>
          </a:stretch>
        </p:blipFill>
        <p:spPr/>
      </p:pic>
    </p:spTree>
    <p:extLst>
      <p:ext uri="{BB962C8B-B14F-4D97-AF65-F5344CB8AC3E}">
        <p14:creationId xmlns:p14="http://schemas.microsoft.com/office/powerpoint/2010/main" val="9399739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Contaminants</a:t>
            </a:r>
            <a:endParaRPr lang="en-US" dirty="0"/>
          </a:p>
        </p:txBody>
      </p:sp>
      <p:sp>
        <p:nvSpPr>
          <p:cNvPr id="3" name="Content Placeholder 2"/>
          <p:cNvSpPr>
            <a:spLocks noGrp="1"/>
          </p:cNvSpPr>
          <p:nvPr>
            <p:ph idx="1"/>
          </p:nvPr>
        </p:nvSpPr>
        <p:spPr/>
        <p:txBody>
          <a:bodyPr>
            <a:noAutofit/>
          </a:bodyPr>
          <a:lstStyle/>
          <a:p>
            <a:r>
              <a:rPr lang="en-US" sz="2000" dirty="0" smtClean="0">
                <a:latin typeface="Century Gothic"/>
                <a:cs typeface="Century Gothic"/>
              </a:rPr>
              <a:t>Pathogens</a:t>
            </a:r>
          </a:p>
          <a:p>
            <a:pPr lvl="1"/>
            <a:r>
              <a:rPr lang="en-US" sz="1800" dirty="0" smtClean="0">
                <a:latin typeface="Century Gothic"/>
                <a:cs typeface="Century Gothic"/>
              </a:rPr>
              <a:t>Parasites, bacteria, and viruses</a:t>
            </a:r>
          </a:p>
          <a:p>
            <a:pPr lvl="1"/>
            <a:r>
              <a:rPr lang="en-US" sz="1800" dirty="0">
                <a:latin typeface="Century Gothic"/>
                <a:cs typeface="Century Gothic"/>
              </a:rPr>
              <a:t>O</a:t>
            </a:r>
            <a:r>
              <a:rPr lang="en-US" sz="1800" dirty="0" smtClean="0">
                <a:latin typeface="Century Gothic"/>
                <a:cs typeface="Century Gothic"/>
              </a:rPr>
              <a:t>ver 150 in manure that cause disease/infection</a:t>
            </a:r>
          </a:p>
          <a:p>
            <a:r>
              <a:rPr lang="en-US" sz="2000" dirty="0" smtClean="0">
                <a:latin typeface="Century Gothic"/>
                <a:cs typeface="Century Gothic"/>
              </a:rPr>
              <a:t>Nitrates</a:t>
            </a:r>
          </a:p>
          <a:p>
            <a:r>
              <a:rPr lang="en-US" sz="2000" dirty="0" smtClean="0">
                <a:latin typeface="Century Gothic"/>
                <a:cs typeface="Century Gothic"/>
              </a:rPr>
              <a:t>Ammonium</a:t>
            </a:r>
          </a:p>
          <a:p>
            <a:r>
              <a:rPr lang="en-US" sz="2000" dirty="0" smtClean="0">
                <a:latin typeface="Century Gothic"/>
                <a:cs typeface="Century Gothic"/>
              </a:rPr>
              <a:t>Phosphate</a:t>
            </a:r>
          </a:p>
          <a:p>
            <a:r>
              <a:rPr lang="en-US" sz="2000" dirty="0" smtClean="0">
                <a:latin typeface="Century Gothic"/>
                <a:cs typeface="Century Gothic"/>
              </a:rPr>
              <a:t>Dissolved solids</a:t>
            </a:r>
          </a:p>
          <a:p>
            <a:r>
              <a:rPr lang="en-US" sz="2000" dirty="0" smtClean="0">
                <a:latin typeface="Century Gothic"/>
                <a:cs typeface="Century Gothic"/>
              </a:rPr>
              <a:t>Metals and metalloids</a:t>
            </a:r>
          </a:p>
          <a:p>
            <a:pPr lvl="1"/>
            <a:r>
              <a:rPr lang="en-US" sz="1800" dirty="0" smtClean="0">
                <a:latin typeface="Century Gothic"/>
                <a:cs typeface="Century Gothic"/>
              </a:rPr>
              <a:t>Copper, zinc, arsenic, nickel, selenium</a:t>
            </a:r>
          </a:p>
          <a:p>
            <a:r>
              <a:rPr lang="en-US" sz="2000" dirty="0" smtClean="0">
                <a:latin typeface="Century Gothic"/>
                <a:cs typeface="Century Gothic"/>
              </a:rPr>
              <a:t>Pharmaceutical chemicals</a:t>
            </a:r>
          </a:p>
          <a:p>
            <a:pPr lvl="1"/>
            <a:r>
              <a:rPr lang="en-US" sz="1800" dirty="0" smtClean="0">
                <a:latin typeface="Century Gothic"/>
                <a:cs typeface="Century Gothic"/>
              </a:rPr>
              <a:t>Antibiotics</a:t>
            </a:r>
          </a:p>
          <a:p>
            <a:r>
              <a:rPr lang="en-US" sz="2000" dirty="0" smtClean="0">
                <a:latin typeface="Century Gothic"/>
                <a:cs typeface="Century Gothic"/>
              </a:rPr>
              <a:t>Natural and synthetic hormones</a:t>
            </a:r>
          </a:p>
        </p:txBody>
      </p:sp>
    </p:spTree>
    <p:extLst>
      <p:ext uri="{BB962C8B-B14F-4D97-AF65-F5344CB8AC3E}">
        <p14:creationId xmlns:p14="http://schemas.microsoft.com/office/powerpoint/2010/main" val="14857686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Contaminants</a:t>
            </a:r>
            <a:endParaRPr lang="en-US" dirty="0"/>
          </a:p>
        </p:txBody>
      </p:sp>
      <p:sp>
        <p:nvSpPr>
          <p:cNvPr id="3" name="Content Placeholder 2"/>
          <p:cNvSpPr>
            <a:spLocks noGrp="1"/>
          </p:cNvSpPr>
          <p:nvPr>
            <p:ph idx="1"/>
          </p:nvPr>
        </p:nvSpPr>
        <p:spPr>
          <a:xfrm>
            <a:off x="762000" y="685800"/>
            <a:ext cx="7543800" cy="4412182"/>
          </a:xfrm>
        </p:spPr>
        <p:txBody>
          <a:bodyPr>
            <a:noAutofit/>
          </a:bodyPr>
          <a:lstStyle/>
          <a:p>
            <a:r>
              <a:rPr lang="en-US" dirty="0">
                <a:latin typeface="Century Gothic"/>
                <a:cs typeface="Century Gothic"/>
              </a:rPr>
              <a:t>Over 400 volatile organic compounds (VOC)</a:t>
            </a:r>
          </a:p>
          <a:p>
            <a:r>
              <a:rPr lang="en-US" dirty="0">
                <a:latin typeface="Century Gothic"/>
                <a:cs typeface="Century Gothic"/>
              </a:rPr>
              <a:t>Particulate matter (PM)</a:t>
            </a:r>
          </a:p>
          <a:p>
            <a:r>
              <a:rPr lang="en-US" dirty="0">
                <a:latin typeface="Century Gothic"/>
                <a:cs typeface="Century Gothic"/>
              </a:rPr>
              <a:t>Methane</a:t>
            </a:r>
          </a:p>
          <a:p>
            <a:r>
              <a:rPr lang="en-US" dirty="0">
                <a:latin typeface="Century Gothic"/>
                <a:cs typeface="Century Gothic"/>
              </a:rPr>
              <a:t>Ammonia</a:t>
            </a:r>
          </a:p>
          <a:p>
            <a:r>
              <a:rPr lang="en-US" dirty="0">
                <a:latin typeface="Century Gothic"/>
                <a:cs typeface="Century Gothic"/>
              </a:rPr>
              <a:t>Hydrogen sulfide (H2S)</a:t>
            </a:r>
          </a:p>
          <a:p>
            <a:r>
              <a:rPr lang="en-US" dirty="0">
                <a:latin typeface="Century Gothic"/>
                <a:cs typeface="Century Gothic"/>
              </a:rPr>
              <a:t>Ozone</a:t>
            </a:r>
          </a:p>
          <a:p>
            <a:r>
              <a:rPr lang="en-US" dirty="0">
                <a:latin typeface="Century Gothic"/>
                <a:cs typeface="Century Gothic"/>
              </a:rPr>
              <a:t>Endotoxin</a:t>
            </a:r>
          </a:p>
          <a:p>
            <a:r>
              <a:rPr lang="en-US" dirty="0">
                <a:latin typeface="Century Gothic"/>
                <a:cs typeface="Century Gothic"/>
              </a:rPr>
              <a:t>Noxious odors</a:t>
            </a:r>
          </a:p>
        </p:txBody>
      </p:sp>
    </p:spTree>
    <p:extLst>
      <p:ext uri="{BB962C8B-B14F-4D97-AF65-F5344CB8AC3E}">
        <p14:creationId xmlns:p14="http://schemas.microsoft.com/office/powerpoint/2010/main" val="3250915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5376</TotalTime>
  <Words>4511</Words>
  <Application>Microsoft Macintosh PowerPoint</Application>
  <PresentationFormat>On-screen Show (4:3)</PresentationFormat>
  <Paragraphs>476</Paragraphs>
  <Slides>68</Slides>
  <Notes>19</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Newsprint</vt:lpstr>
      <vt:lpstr>CAFOs: Plaguing North Carolina Communities of Color</vt:lpstr>
      <vt:lpstr>Roadmap</vt:lpstr>
      <vt:lpstr>The Big Picture:  Themes</vt:lpstr>
      <vt:lpstr>Recap: Lagoons</vt:lpstr>
      <vt:lpstr>Recap: Sprayfields</vt:lpstr>
      <vt:lpstr>Recap</vt:lpstr>
      <vt:lpstr>Recap</vt:lpstr>
      <vt:lpstr>Water Contaminants</vt:lpstr>
      <vt:lpstr>Air Contaminants</vt:lpstr>
      <vt:lpstr>The “Black Belt”</vt:lpstr>
      <vt:lpstr>The “Black Belt”</vt:lpstr>
      <vt:lpstr>The “Black Belt”</vt:lpstr>
      <vt:lpstr>The “Black Belt”</vt:lpstr>
      <vt:lpstr>The “Black Belt”</vt:lpstr>
      <vt:lpstr>The “Black Belt”</vt:lpstr>
      <vt:lpstr>Health Effects</vt:lpstr>
      <vt:lpstr>Health Effects:  Well Water</vt:lpstr>
      <vt:lpstr>Health Effects: Water Pollution</vt:lpstr>
      <vt:lpstr>Health Effects: Water Pollution</vt:lpstr>
      <vt:lpstr>Health Effects: Air Pollution</vt:lpstr>
      <vt:lpstr>Health Effects: Air Pollution</vt:lpstr>
      <vt:lpstr>Health Effects: Air Pollution</vt:lpstr>
      <vt:lpstr>Health Effects: Air Pollution</vt:lpstr>
      <vt:lpstr>Health Effects: Air Pollution</vt:lpstr>
      <vt:lpstr>Health Effects: Air Pollution</vt:lpstr>
      <vt:lpstr>Economic Effects: Property Values</vt:lpstr>
      <vt:lpstr>Economic Effects:  Property Values</vt:lpstr>
      <vt:lpstr>Economic Impact: Property Values</vt:lpstr>
      <vt:lpstr>Law needs a newsflash: CAFOs are not farms</vt:lpstr>
      <vt:lpstr>Laws: Clean Water Act</vt:lpstr>
      <vt:lpstr>Laws: Clean Air Act</vt:lpstr>
      <vt:lpstr>Laws: Clean Air Act</vt:lpstr>
      <vt:lpstr>Other Federal Laws</vt:lpstr>
      <vt:lpstr>North Carolina’s “Right-to-Farm” Law</vt:lpstr>
      <vt:lpstr>North Carolina’s  Ag-Gag Law</vt:lpstr>
      <vt:lpstr>North Carolina Regulations</vt:lpstr>
      <vt:lpstr>North Carolina Regulations: The Good</vt:lpstr>
      <vt:lpstr>North Carolina Regulations: The Bad</vt:lpstr>
      <vt:lpstr>North Carolina: Enforcement Woes</vt:lpstr>
      <vt:lpstr>$pecial Interests</vt:lpstr>
      <vt:lpstr>$pecial Interests: Marketing</vt:lpstr>
      <vt:lpstr>$pecial Interests:  Money</vt:lpstr>
      <vt:lpstr>$pecial Interests: Profiling AFBF</vt:lpstr>
      <vt:lpstr>$pecial Interests: Profiling AFBF</vt:lpstr>
      <vt:lpstr>$pecial Interests: Profiling AFBF</vt:lpstr>
      <vt:lpstr>$pecial Interests:  North Carolina</vt:lpstr>
      <vt:lpstr>$pecial Interests:  North Carolina</vt:lpstr>
      <vt:lpstr>North Carolina: Fighting Back</vt:lpstr>
      <vt:lpstr>Actors</vt:lpstr>
      <vt:lpstr>Fighting Back: Organizing and Informing </vt:lpstr>
      <vt:lpstr>Fighting Back: Organizing and Informing</vt:lpstr>
      <vt:lpstr>Fighting Back: Organizing and Informing</vt:lpstr>
      <vt:lpstr>Fighting Back: Advocacy and Activism</vt:lpstr>
      <vt:lpstr>Fighting Back: Advocacy and Activism </vt:lpstr>
      <vt:lpstr>Fighting Back: Advocacy and Activism </vt:lpstr>
      <vt:lpstr>Fighting Back: Advocacy and Activism </vt:lpstr>
      <vt:lpstr>Fighting Back: The Last Straw</vt:lpstr>
      <vt:lpstr>Fighting Back: Civil Rights Complaint </vt:lpstr>
      <vt:lpstr>Fighting Back: Civil Rights Complaint</vt:lpstr>
      <vt:lpstr>Fighting Back: Civil Rights Complaint</vt:lpstr>
      <vt:lpstr>Fighting Back: Civil Rights Complaint</vt:lpstr>
      <vt:lpstr>Fighting Back: Civil Rights Complaint</vt:lpstr>
      <vt:lpstr>Fighting Back: Civil Rights Complaint</vt:lpstr>
      <vt:lpstr>Fighting Back: Civil Rights Complaint</vt:lpstr>
      <vt:lpstr>Fighting Back: Civil Rights Complaint</vt:lpstr>
      <vt:lpstr>Fighting Back: Civil Rights Complaint</vt:lpstr>
      <vt:lpstr>Fighting Back: Civil Rights Complaint </vt:lpstr>
      <vt:lpstr>EPA In Jeopardy: Next Steps at State Level?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CAFOs: Plaguing North Carolina Communities of Color</dc:title>
  <dc:creator>Christine Ball-Blakely</dc:creator>
  <cp:lastModifiedBy>Christine Ball-Blakely</cp:lastModifiedBy>
  <cp:revision>112</cp:revision>
  <dcterms:created xsi:type="dcterms:W3CDTF">2017-04-07T15:20:01Z</dcterms:created>
  <dcterms:modified xsi:type="dcterms:W3CDTF">2017-04-28T04:37:38Z</dcterms:modified>
</cp:coreProperties>
</file>